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727" r:id="rId4"/>
  </p:sldMasterIdLst>
  <p:notesMasterIdLst>
    <p:notesMasterId r:id="rId22"/>
  </p:notesMasterIdLst>
  <p:handoutMasterIdLst>
    <p:handoutMasterId r:id="rId23"/>
  </p:handoutMasterIdLst>
  <p:sldIdLst>
    <p:sldId id="257" r:id="rId5"/>
    <p:sldId id="281" r:id="rId6"/>
    <p:sldId id="261" r:id="rId7"/>
    <p:sldId id="290" r:id="rId8"/>
    <p:sldId id="292" r:id="rId9"/>
    <p:sldId id="277" r:id="rId10"/>
    <p:sldId id="285" r:id="rId11"/>
    <p:sldId id="279" r:id="rId12"/>
    <p:sldId id="287" r:id="rId13"/>
    <p:sldId id="283" r:id="rId14"/>
    <p:sldId id="280" r:id="rId15"/>
    <p:sldId id="284" r:id="rId16"/>
    <p:sldId id="288" r:id="rId17"/>
    <p:sldId id="286" r:id="rId18"/>
    <p:sldId id="282" r:id="rId19"/>
    <p:sldId id="289" r:id="rId20"/>
    <p:sldId id="27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7D668D-6B4C-4551-B840-FD400E627D04}" v="1191" dt="2019-08-02T14:51:25.611"/>
    <p1510:client id="{17EFAC84-DB4F-402B-B739-EE644FDAC526}" v="211" dt="2019-08-02T14:51:18.786"/>
    <p1510:client id="{A253D804-66FD-44C7-932E-E73F3D68EFB2}" v="324" dt="2019-08-02T14:51:30.700"/>
    <p1510:client id="{AB949833-785C-4C50-9DC9-76632DFF7A10}" v="640" dt="2019-08-02T14:48:27.078"/>
    <p1510:client id="{D68F62BE-D506-44D9-9D03-07B486A14CBC}" v="185" dt="2019-08-02T14:40:43.6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47" autoAdjust="0"/>
    <p:restoredTop sz="94660"/>
  </p:normalViewPr>
  <p:slideViewPr>
    <p:cSldViewPr snapToGrid="0">
      <p:cViewPr varScale="1">
        <p:scale>
          <a:sx n="69" d="100"/>
          <a:sy n="69" d="100"/>
        </p:scale>
        <p:origin x="84" y="9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_rels/drawing1.xml.rels><?xml version="1.0" encoding="UTF-8" standalone="yes"?>
<Relationships xmlns="http://schemas.openxmlformats.org/package/2006/relationships"><Relationship Id="rId1" Type="http://schemas.openxmlformats.org/officeDocument/2006/relationships/image" Target="../media/image1.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62DEA7-9DCD-4B2E-9DC5-BE121C266AFD}" type="doc">
      <dgm:prSet loTypeId="urn:microsoft.com/office/officeart/2005/8/layout/hierarchy1" loCatId="hierarchy" qsTypeId="urn:microsoft.com/office/officeart/2005/8/quickstyle/simple4" qsCatId="simple" csTypeId="urn:microsoft.com/office/officeart/2005/8/colors/colorful2" csCatId="colorful" phldr="1"/>
      <dgm:spPr/>
      <dgm:t>
        <a:bodyPr/>
        <a:lstStyle/>
        <a:p>
          <a:endParaRPr lang="en-US"/>
        </a:p>
      </dgm:t>
    </dgm:pt>
    <dgm:pt modelId="{41CDB9B8-E81E-41E7-AE89-8F6EDFC88D92}">
      <dgm:prSet/>
      <dgm:spPr/>
      <dgm:t>
        <a:bodyPr anchor="ctr"/>
        <a:lstStyle/>
        <a:p>
          <a:pPr>
            <a:defRPr cap="all"/>
          </a:pPr>
          <a:r>
            <a:rPr lang="en-US" b="0" i="0" u="none" strike="noStrike" cap="all" baseline="0" noProof="0" dirty="0"/>
            <a:t>3.Respiratory</a:t>
          </a:r>
        </a:p>
      </dgm:t>
    </dgm:pt>
    <dgm:pt modelId="{5D2FF527-BA77-40BE-9414-16FAE46386BB}" type="parTrans" cxnId="{21EB7847-13AE-4881-9090-909F31360F4E}">
      <dgm:prSet/>
      <dgm:spPr/>
      <dgm:t>
        <a:bodyPr/>
        <a:lstStyle/>
        <a:p>
          <a:endParaRPr lang="en-US" sz="1400"/>
        </a:p>
      </dgm:t>
    </dgm:pt>
    <dgm:pt modelId="{BA791450-8D1E-4A6F-B71D-2984D9E245C4}" type="sibTrans" cxnId="{21EB7847-13AE-4881-9090-909F31360F4E}">
      <dgm:prSet/>
      <dgm:spPr/>
      <dgm:t>
        <a:bodyPr/>
        <a:lstStyle/>
        <a:p>
          <a:endParaRPr lang="en-US"/>
        </a:p>
      </dgm:t>
    </dgm:pt>
    <dgm:pt modelId="{95F428A8-A50E-4CCC-A255-B9E82F8876AD}">
      <dgm:prSet phldr="0"/>
      <dgm:spPr/>
      <dgm:t>
        <a:bodyPr/>
        <a:lstStyle/>
        <a:p>
          <a:pPr rtl="0">
            <a:defRPr cap="all"/>
          </a:pPr>
          <a:r>
            <a:rPr lang="en-US" b="0" i="0" u="none" strike="noStrike" cap="all" baseline="0" noProof="0" dirty="0">
              <a:latin typeface="Century Gothic"/>
            </a:rPr>
            <a:t>2.Digestive </a:t>
          </a:r>
        </a:p>
      </dgm:t>
    </dgm:pt>
    <dgm:pt modelId="{AD922269-3D68-4897-BE9C-A380CDB489DD}" type="parTrans" cxnId="{255F94A2-F5CE-44D7-9D32-C2B0EEB59EFD}">
      <dgm:prSet/>
      <dgm:spPr/>
      <dgm:t>
        <a:bodyPr/>
        <a:lstStyle/>
        <a:p>
          <a:endParaRPr lang="en-US"/>
        </a:p>
      </dgm:t>
    </dgm:pt>
    <dgm:pt modelId="{5531437C-703F-4E5E-8E99-DCF70B82D30C}" type="sibTrans" cxnId="{255F94A2-F5CE-44D7-9D32-C2B0EEB59EFD}">
      <dgm:prSet/>
      <dgm:spPr/>
      <dgm:t>
        <a:bodyPr/>
        <a:lstStyle/>
        <a:p>
          <a:endParaRPr lang="en-US"/>
        </a:p>
      </dgm:t>
    </dgm:pt>
    <dgm:pt modelId="{B5872838-98B8-4DA0-8882-3EFF78868CEE}">
      <dgm:prSet phldr="0"/>
      <dgm:spPr/>
      <dgm:t>
        <a:bodyPr/>
        <a:lstStyle/>
        <a:p>
          <a:pPr>
            <a:defRPr cap="all"/>
          </a:pPr>
          <a:r>
            <a:rPr lang="en-US" b="0" i="0" u="none" strike="noStrike" cap="all" baseline="0" noProof="0" dirty="0">
              <a:latin typeface="Century Gothic"/>
            </a:rPr>
            <a:t>1.Breast</a:t>
          </a:r>
        </a:p>
      </dgm:t>
    </dgm:pt>
    <dgm:pt modelId="{9254E9D1-73F4-4B78-A8F3-23C7BDD1D170}" type="parTrans" cxnId="{F31047D1-F96E-4C6D-972A-F7AC23C37C22}">
      <dgm:prSet/>
      <dgm:spPr/>
      <dgm:t>
        <a:bodyPr/>
        <a:lstStyle/>
        <a:p>
          <a:endParaRPr lang="en-US"/>
        </a:p>
      </dgm:t>
    </dgm:pt>
    <dgm:pt modelId="{452708B7-6514-4525-BD09-01692F974019}" type="sibTrans" cxnId="{F31047D1-F96E-4C6D-972A-F7AC23C37C22}">
      <dgm:prSet/>
      <dgm:spPr/>
      <dgm:t>
        <a:bodyPr/>
        <a:lstStyle/>
        <a:p>
          <a:endParaRPr lang="en-US"/>
        </a:p>
      </dgm:t>
    </dgm:pt>
    <dgm:pt modelId="{340CA8CF-1339-4083-A42C-CC144DCDEC63}" type="pres">
      <dgm:prSet presAssocID="{7B62DEA7-9DCD-4B2E-9DC5-BE121C266AFD}" presName="hierChild1" presStyleCnt="0">
        <dgm:presLayoutVars>
          <dgm:chPref val="1"/>
          <dgm:dir/>
          <dgm:animOne val="branch"/>
          <dgm:animLvl val="lvl"/>
          <dgm:resizeHandles/>
        </dgm:presLayoutVars>
      </dgm:prSet>
      <dgm:spPr/>
      <dgm:t>
        <a:bodyPr/>
        <a:lstStyle/>
        <a:p>
          <a:endParaRPr lang="en-US"/>
        </a:p>
      </dgm:t>
    </dgm:pt>
    <dgm:pt modelId="{C2B96EBC-36BD-4CD8-BD15-9A1A9C382F0E}" type="pres">
      <dgm:prSet presAssocID="{41CDB9B8-E81E-41E7-AE89-8F6EDFC88D92}" presName="hierRoot1" presStyleCnt="0"/>
      <dgm:spPr/>
    </dgm:pt>
    <dgm:pt modelId="{F0900017-2445-4F5A-B6F0-15FDAB4D8726}" type="pres">
      <dgm:prSet presAssocID="{41CDB9B8-E81E-41E7-AE89-8F6EDFC88D92}" presName="composite" presStyleCnt="0"/>
      <dgm:spPr/>
    </dgm:pt>
    <dgm:pt modelId="{837D26F2-A57A-46E0-97EF-C306308B60D1}" type="pres">
      <dgm:prSet presAssocID="{41CDB9B8-E81E-41E7-AE89-8F6EDFC88D92}" presName="background" presStyleLbl="node0" presStyleIdx="0" presStyleCnt="3"/>
      <dgm:spPr/>
    </dgm:pt>
    <dgm:pt modelId="{270D1B6D-D640-4869-9B83-F641BF4EF312}" type="pres">
      <dgm:prSet presAssocID="{41CDB9B8-E81E-41E7-AE89-8F6EDFC88D92}" presName="text" presStyleLbl="fgAcc0" presStyleIdx="0" presStyleCnt="3" custLinFactNeighborX="-467" custLinFactNeighborY="735">
        <dgm:presLayoutVars>
          <dgm:chPref val="3"/>
        </dgm:presLayoutVars>
      </dgm:prSet>
      <dgm:spPr/>
      <dgm:t>
        <a:bodyPr/>
        <a:lstStyle/>
        <a:p>
          <a:endParaRPr lang="en-US"/>
        </a:p>
      </dgm:t>
    </dgm:pt>
    <dgm:pt modelId="{233FBCC1-370C-4D79-BF6C-0AD881FF7CC6}" type="pres">
      <dgm:prSet presAssocID="{41CDB9B8-E81E-41E7-AE89-8F6EDFC88D92}" presName="hierChild2" presStyleCnt="0"/>
      <dgm:spPr/>
    </dgm:pt>
    <dgm:pt modelId="{3EC57804-B247-462D-BB17-95CE361EF262}" type="pres">
      <dgm:prSet presAssocID="{95F428A8-A50E-4CCC-A255-B9E82F8876AD}" presName="hierRoot1" presStyleCnt="0"/>
      <dgm:spPr/>
    </dgm:pt>
    <dgm:pt modelId="{A073CDFB-2B16-4BCB-8B4A-DB72E9A712DC}" type="pres">
      <dgm:prSet presAssocID="{95F428A8-A50E-4CCC-A255-B9E82F8876AD}" presName="composite" presStyleCnt="0"/>
      <dgm:spPr/>
    </dgm:pt>
    <dgm:pt modelId="{C5D99679-3689-4BD6-B8ED-8AF2FE7AC459}" type="pres">
      <dgm:prSet presAssocID="{95F428A8-A50E-4CCC-A255-B9E82F8876AD}" presName="background" presStyleLbl="node0" presStyleIdx="1" presStyleCnt="3"/>
      <dgm:spPr/>
    </dgm:pt>
    <dgm:pt modelId="{97BAC555-B7A0-4F05-B67D-A958939E594C}" type="pres">
      <dgm:prSet presAssocID="{95F428A8-A50E-4CCC-A255-B9E82F8876AD}" presName="text" presStyleLbl="fgAcc0" presStyleIdx="1" presStyleCnt="3">
        <dgm:presLayoutVars>
          <dgm:chPref val="3"/>
        </dgm:presLayoutVars>
      </dgm:prSet>
      <dgm:spPr/>
      <dgm:t>
        <a:bodyPr/>
        <a:lstStyle/>
        <a:p>
          <a:endParaRPr lang="en-US"/>
        </a:p>
      </dgm:t>
    </dgm:pt>
    <dgm:pt modelId="{3AF644E7-0F35-4531-90C6-A4F0109535A1}" type="pres">
      <dgm:prSet presAssocID="{95F428A8-A50E-4CCC-A255-B9E82F8876AD}" presName="hierChild2" presStyleCnt="0"/>
      <dgm:spPr/>
    </dgm:pt>
    <dgm:pt modelId="{9FD50A29-A6E3-4A0F-ABFE-B0CDA726C7E1}" type="pres">
      <dgm:prSet presAssocID="{B5872838-98B8-4DA0-8882-3EFF78868CEE}" presName="hierRoot1" presStyleCnt="0"/>
      <dgm:spPr/>
    </dgm:pt>
    <dgm:pt modelId="{9BFF33F4-98F0-452F-8CE1-EAA3AB9D982F}" type="pres">
      <dgm:prSet presAssocID="{B5872838-98B8-4DA0-8882-3EFF78868CEE}" presName="composite" presStyleCnt="0"/>
      <dgm:spPr/>
    </dgm:pt>
    <dgm:pt modelId="{C7454BC9-4A43-4E60-9E50-86018EBC8D50}" type="pres">
      <dgm:prSet presAssocID="{B5872838-98B8-4DA0-8882-3EFF78868CEE}" presName="background" presStyleLbl="node0" presStyleIdx="2" presStyleCnt="3"/>
      <dgm:spPr/>
    </dgm:pt>
    <dgm:pt modelId="{EBEA345F-4A7C-4A91-A521-796A62B21A8F}" type="pres">
      <dgm:prSet presAssocID="{B5872838-98B8-4DA0-8882-3EFF78868CEE}" presName="text" presStyleLbl="fgAcc0" presStyleIdx="2" presStyleCnt="3">
        <dgm:presLayoutVars>
          <dgm:chPref val="3"/>
        </dgm:presLayoutVars>
      </dgm:prSet>
      <dgm:spPr/>
      <dgm:t>
        <a:bodyPr/>
        <a:lstStyle/>
        <a:p>
          <a:endParaRPr lang="en-US"/>
        </a:p>
      </dgm:t>
    </dgm:pt>
    <dgm:pt modelId="{9B4F634B-776B-4A6E-BE26-B8438CE28B36}" type="pres">
      <dgm:prSet presAssocID="{B5872838-98B8-4DA0-8882-3EFF78868CEE}" presName="hierChild2" presStyleCnt="0"/>
      <dgm:spPr/>
    </dgm:pt>
  </dgm:ptLst>
  <dgm:cxnLst>
    <dgm:cxn modelId="{83CED122-3C39-49FC-89C8-2D103ACE5CB1}" type="presOf" srcId="{41CDB9B8-E81E-41E7-AE89-8F6EDFC88D92}" destId="{270D1B6D-D640-4869-9B83-F641BF4EF312}" srcOrd="0" destOrd="0" presId="urn:microsoft.com/office/officeart/2005/8/layout/hierarchy1"/>
    <dgm:cxn modelId="{21EB7847-13AE-4881-9090-909F31360F4E}" srcId="{7B62DEA7-9DCD-4B2E-9DC5-BE121C266AFD}" destId="{41CDB9B8-E81E-41E7-AE89-8F6EDFC88D92}" srcOrd="0" destOrd="0" parTransId="{5D2FF527-BA77-40BE-9414-16FAE46386BB}" sibTransId="{BA791450-8D1E-4A6F-B71D-2984D9E245C4}"/>
    <dgm:cxn modelId="{2A8EE2E0-A414-44C1-8994-9263EF4008B5}" type="presOf" srcId="{7B62DEA7-9DCD-4B2E-9DC5-BE121C266AFD}" destId="{340CA8CF-1339-4083-A42C-CC144DCDEC63}" srcOrd="0" destOrd="0" presId="urn:microsoft.com/office/officeart/2005/8/layout/hierarchy1"/>
    <dgm:cxn modelId="{F31047D1-F96E-4C6D-972A-F7AC23C37C22}" srcId="{7B62DEA7-9DCD-4B2E-9DC5-BE121C266AFD}" destId="{B5872838-98B8-4DA0-8882-3EFF78868CEE}" srcOrd="2" destOrd="0" parTransId="{9254E9D1-73F4-4B78-A8F3-23C7BDD1D170}" sibTransId="{452708B7-6514-4525-BD09-01692F974019}"/>
    <dgm:cxn modelId="{255F94A2-F5CE-44D7-9D32-C2B0EEB59EFD}" srcId="{7B62DEA7-9DCD-4B2E-9DC5-BE121C266AFD}" destId="{95F428A8-A50E-4CCC-A255-B9E82F8876AD}" srcOrd="1" destOrd="0" parTransId="{AD922269-3D68-4897-BE9C-A380CDB489DD}" sibTransId="{5531437C-703F-4E5E-8E99-DCF70B82D30C}"/>
    <dgm:cxn modelId="{C3D76970-AD4A-44F4-B9EE-B7620A89791E}" type="presOf" srcId="{B5872838-98B8-4DA0-8882-3EFF78868CEE}" destId="{EBEA345F-4A7C-4A91-A521-796A62B21A8F}" srcOrd="0" destOrd="0" presId="urn:microsoft.com/office/officeart/2005/8/layout/hierarchy1"/>
    <dgm:cxn modelId="{BB976AAE-F87E-4391-8FB2-538D034B5CE6}" type="presOf" srcId="{95F428A8-A50E-4CCC-A255-B9E82F8876AD}" destId="{97BAC555-B7A0-4F05-B67D-A958939E594C}" srcOrd="0" destOrd="0" presId="urn:microsoft.com/office/officeart/2005/8/layout/hierarchy1"/>
    <dgm:cxn modelId="{58964356-E713-4A19-8EA3-311691873CF4}" type="presParOf" srcId="{340CA8CF-1339-4083-A42C-CC144DCDEC63}" destId="{C2B96EBC-36BD-4CD8-BD15-9A1A9C382F0E}" srcOrd="0" destOrd="0" presId="urn:microsoft.com/office/officeart/2005/8/layout/hierarchy1"/>
    <dgm:cxn modelId="{CDAD5FC6-A87E-4E3A-A22E-93848D66333A}" type="presParOf" srcId="{C2B96EBC-36BD-4CD8-BD15-9A1A9C382F0E}" destId="{F0900017-2445-4F5A-B6F0-15FDAB4D8726}" srcOrd="0" destOrd="0" presId="urn:microsoft.com/office/officeart/2005/8/layout/hierarchy1"/>
    <dgm:cxn modelId="{D5CC4129-FDB7-44D6-9C4F-77E285850B7E}" type="presParOf" srcId="{F0900017-2445-4F5A-B6F0-15FDAB4D8726}" destId="{837D26F2-A57A-46E0-97EF-C306308B60D1}" srcOrd="0" destOrd="0" presId="urn:microsoft.com/office/officeart/2005/8/layout/hierarchy1"/>
    <dgm:cxn modelId="{B02A465D-06DC-44F9-9B08-FACDDF1E69BC}" type="presParOf" srcId="{F0900017-2445-4F5A-B6F0-15FDAB4D8726}" destId="{270D1B6D-D640-4869-9B83-F641BF4EF312}" srcOrd="1" destOrd="0" presId="urn:microsoft.com/office/officeart/2005/8/layout/hierarchy1"/>
    <dgm:cxn modelId="{38FB94B8-76A5-4ED7-8C1E-5FE9EA78EA87}" type="presParOf" srcId="{C2B96EBC-36BD-4CD8-BD15-9A1A9C382F0E}" destId="{233FBCC1-370C-4D79-BF6C-0AD881FF7CC6}" srcOrd="1" destOrd="0" presId="urn:microsoft.com/office/officeart/2005/8/layout/hierarchy1"/>
    <dgm:cxn modelId="{D3CF354E-730B-49AC-9E4B-6B2C5F5227A2}" type="presParOf" srcId="{340CA8CF-1339-4083-A42C-CC144DCDEC63}" destId="{3EC57804-B247-462D-BB17-95CE361EF262}" srcOrd="1" destOrd="0" presId="urn:microsoft.com/office/officeart/2005/8/layout/hierarchy1"/>
    <dgm:cxn modelId="{EC14B011-E498-470B-9272-1616A7CB4B93}" type="presParOf" srcId="{3EC57804-B247-462D-BB17-95CE361EF262}" destId="{A073CDFB-2B16-4BCB-8B4A-DB72E9A712DC}" srcOrd="0" destOrd="0" presId="urn:microsoft.com/office/officeart/2005/8/layout/hierarchy1"/>
    <dgm:cxn modelId="{142D59E6-AA7F-4A14-B82C-A6CCCDFF8883}" type="presParOf" srcId="{A073CDFB-2B16-4BCB-8B4A-DB72E9A712DC}" destId="{C5D99679-3689-4BD6-B8ED-8AF2FE7AC459}" srcOrd="0" destOrd="0" presId="urn:microsoft.com/office/officeart/2005/8/layout/hierarchy1"/>
    <dgm:cxn modelId="{ABEF07EF-AA49-498B-A971-B28AAE2C39FC}" type="presParOf" srcId="{A073CDFB-2B16-4BCB-8B4A-DB72E9A712DC}" destId="{97BAC555-B7A0-4F05-B67D-A958939E594C}" srcOrd="1" destOrd="0" presId="urn:microsoft.com/office/officeart/2005/8/layout/hierarchy1"/>
    <dgm:cxn modelId="{1263A820-037A-4AD9-B5F0-B342B2AE75A3}" type="presParOf" srcId="{3EC57804-B247-462D-BB17-95CE361EF262}" destId="{3AF644E7-0F35-4531-90C6-A4F0109535A1}" srcOrd="1" destOrd="0" presId="urn:microsoft.com/office/officeart/2005/8/layout/hierarchy1"/>
    <dgm:cxn modelId="{F5F2DE9E-3A9E-4B85-B2D9-773E6FEEEF7F}" type="presParOf" srcId="{340CA8CF-1339-4083-A42C-CC144DCDEC63}" destId="{9FD50A29-A6E3-4A0F-ABFE-B0CDA726C7E1}" srcOrd="2" destOrd="0" presId="urn:microsoft.com/office/officeart/2005/8/layout/hierarchy1"/>
    <dgm:cxn modelId="{9E47467C-E97E-4CA5-ABED-2F10AABBCB1C}" type="presParOf" srcId="{9FD50A29-A6E3-4A0F-ABFE-B0CDA726C7E1}" destId="{9BFF33F4-98F0-452F-8CE1-EAA3AB9D982F}" srcOrd="0" destOrd="0" presId="urn:microsoft.com/office/officeart/2005/8/layout/hierarchy1"/>
    <dgm:cxn modelId="{7C06EFF9-51E2-491B-BA5C-62302B814E2E}" type="presParOf" srcId="{9BFF33F4-98F0-452F-8CE1-EAA3AB9D982F}" destId="{C7454BC9-4A43-4E60-9E50-86018EBC8D50}" srcOrd="0" destOrd="0" presId="urn:microsoft.com/office/officeart/2005/8/layout/hierarchy1"/>
    <dgm:cxn modelId="{956DE502-6CFB-476A-8CE7-EE68FB81EC0A}" type="presParOf" srcId="{9BFF33F4-98F0-452F-8CE1-EAA3AB9D982F}" destId="{EBEA345F-4A7C-4A91-A521-796A62B21A8F}" srcOrd="1" destOrd="0" presId="urn:microsoft.com/office/officeart/2005/8/layout/hierarchy1"/>
    <dgm:cxn modelId="{B1E0265D-9771-4B57-B4C2-48EBC998AEF5}" type="presParOf" srcId="{9FD50A29-A6E3-4A0F-ABFE-B0CDA726C7E1}" destId="{9B4F634B-776B-4A6E-BE26-B8438CE28B36}"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3FEB28-784F-4339-A668-0DAB98CB4830}" type="doc">
      <dgm:prSet loTypeId="urn:microsoft.com/office/officeart/2005/8/layout/process5" loCatId="process" qsTypeId="urn:microsoft.com/office/officeart/2005/8/quickstyle/simple1" qsCatId="simple" csTypeId="urn:microsoft.com/office/officeart/2005/8/colors/accent1_2" csCatId="accent1"/>
      <dgm:spPr/>
      <dgm:t>
        <a:bodyPr/>
        <a:lstStyle/>
        <a:p>
          <a:endParaRPr lang="en-US"/>
        </a:p>
      </dgm:t>
    </dgm:pt>
    <dgm:pt modelId="{9FAEFC7A-1EF1-4BEC-8555-1F92999803AB}">
      <dgm:prSet/>
      <dgm:spPr/>
      <dgm:t>
        <a:bodyPr/>
        <a:lstStyle/>
        <a:p>
          <a:pPr rtl="0"/>
          <a:r>
            <a:rPr lang="en-US" dirty="0"/>
            <a:t>-</a:t>
          </a:r>
          <a:r>
            <a:rPr lang="en-US" b="0" i="0" u="none" strike="noStrike" cap="none" baseline="0" noProof="0" dirty="0">
              <a:latin typeface="Century Gothic"/>
            </a:rPr>
            <a:t>Black women have a higher mortality rate for Breast cancer..</a:t>
          </a:r>
          <a:endParaRPr lang="en-US" dirty="0"/>
        </a:p>
      </dgm:t>
    </dgm:pt>
    <dgm:pt modelId="{3C5E8C86-C50F-4FD8-BB6C-736948FCBAE8}" type="parTrans" cxnId="{339CCF4B-7771-40CC-90EB-3F05D6E680E5}">
      <dgm:prSet/>
      <dgm:spPr/>
      <dgm:t>
        <a:bodyPr/>
        <a:lstStyle/>
        <a:p>
          <a:endParaRPr lang="en-US"/>
        </a:p>
      </dgm:t>
    </dgm:pt>
    <dgm:pt modelId="{FBA3420B-EAA7-4834-B348-7AA5BBEAEBAF}" type="sibTrans" cxnId="{339CCF4B-7771-40CC-90EB-3F05D6E680E5}">
      <dgm:prSet/>
      <dgm:spPr/>
      <dgm:t>
        <a:bodyPr/>
        <a:lstStyle/>
        <a:p>
          <a:endParaRPr lang="en-US" dirty="0"/>
        </a:p>
      </dgm:t>
    </dgm:pt>
    <dgm:pt modelId="{5BB2410C-F32F-4693-936A-2A38D3301716}">
      <dgm:prSet/>
      <dgm:spPr/>
      <dgm:t>
        <a:bodyPr/>
        <a:lstStyle/>
        <a:p>
          <a:r>
            <a:rPr lang="en-US" dirty="0"/>
            <a:t>-According to the National Cancer Institute, non-Hispanic women have the highest rate for breast cancer in the United States.</a:t>
          </a:r>
        </a:p>
      </dgm:t>
    </dgm:pt>
    <dgm:pt modelId="{37F61F2B-7C99-49EE-B75C-02F5B9EAF69C}" type="parTrans" cxnId="{A076038B-152D-4EDE-ADCF-1589B44BDD2A}">
      <dgm:prSet/>
      <dgm:spPr/>
      <dgm:t>
        <a:bodyPr/>
        <a:lstStyle/>
        <a:p>
          <a:endParaRPr lang="en-US"/>
        </a:p>
      </dgm:t>
    </dgm:pt>
    <dgm:pt modelId="{A4DF1368-FC76-48CB-ABED-807A12C118EA}" type="sibTrans" cxnId="{A076038B-152D-4EDE-ADCF-1589B44BDD2A}">
      <dgm:prSet/>
      <dgm:spPr/>
      <dgm:t>
        <a:bodyPr/>
        <a:lstStyle/>
        <a:p>
          <a:endParaRPr lang="en-US" dirty="0"/>
        </a:p>
      </dgm:t>
    </dgm:pt>
    <dgm:pt modelId="{6A1EE4EB-A9FA-4CC6-BE25-8A3FD2629162}">
      <dgm:prSet/>
      <dgm:spPr/>
      <dgm:t>
        <a:bodyPr/>
        <a:lstStyle/>
        <a:p>
          <a:r>
            <a:rPr lang="en-US" dirty="0"/>
            <a:t>-Black women have a 71% higher chance to be diagnosed with cervical cancer than white women. </a:t>
          </a:r>
        </a:p>
      </dgm:t>
    </dgm:pt>
    <dgm:pt modelId="{F96D31DC-0BFC-4E99-B2B1-AEC51B1D54DD}" type="parTrans" cxnId="{36793BB2-3774-46A0-8ADA-15F95B0B89A5}">
      <dgm:prSet/>
      <dgm:spPr/>
      <dgm:t>
        <a:bodyPr/>
        <a:lstStyle/>
        <a:p>
          <a:endParaRPr lang="en-US"/>
        </a:p>
      </dgm:t>
    </dgm:pt>
    <dgm:pt modelId="{F520831A-73EA-479C-9E0B-AAE8672F9FCE}" type="sibTrans" cxnId="{36793BB2-3774-46A0-8ADA-15F95B0B89A5}">
      <dgm:prSet/>
      <dgm:spPr/>
      <dgm:t>
        <a:bodyPr/>
        <a:lstStyle/>
        <a:p>
          <a:endParaRPr lang="en-US" dirty="0"/>
        </a:p>
      </dgm:t>
    </dgm:pt>
    <dgm:pt modelId="{D10E4ED0-BCDE-43F2-B5CD-3AD551F7FF4D}">
      <dgm:prSet/>
      <dgm:spPr/>
      <dgm:t>
        <a:bodyPr/>
        <a:lstStyle/>
        <a:p>
          <a:r>
            <a:rPr lang="en-US" dirty="0"/>
            <a:t>-Black women also have double the higher risk to receive cancer than their White counterparts </a:t>
          </a:r>
        </a:p>
      </dgm:t>
    </dgm:pt>
    <dgm:pt modelId="{BC2DC03D-B3C7-45E1-B066-939ED50008F3}" type="parTrans" cxnId="{8E78380C-F043-4371-8EF3-ECC770800B7B}">
      <dgm:prSet/>
      <dgm:spPr/>
      <dgm:t>
        <a:bodyPr/>
        <a:lstStyle/>
        <a:p>
          <a:endParaRPr lang="en-US"/>
        </a:p>
      </dgm:t>
    </dgm:pt>
    <dgm:pt modelId="{378F5CA0-0C62-4B1E-B455-0885ADA46D39}" type="sibTrans" cxnId="{8E78380C-F043-4371-8EF3-ECC770800B7B}">
      <dgm:prSet/>
      <dgm:spPr/>
      <dgm:t>
        <a:bodyPr/>
        <a:lstStyle/>
        <a:p>
          <a:endParaRPr lang="en-US"/>
        </a:p>
      </dgm:t>
    </dgm:pt>
    <dgm:pt modelId="{BBB90392-DF3C-4FDA-9E78-A5A399FCDF81}" type="pres">
      <dgm:prSet presAssocID="{1B3FEB28-784F-4339-A668-0DAB98CB4830}" presName="diagram" presStyleCnt="0">
        <dgm:presLayoutVars>
          <dgm:dir/>
          <dgm:resizeHandles val="exact"/>
        </dgm:presLayoutVars>
      </dgm:prSet>
      <dgm:spPr/>
      <dgm:t>
        <a:bodyPr/>
        <a:lstStyle/>
        <a:p>
          <a:endParaRPr lang="en-US"/>
        </a:p>
      </dgm:t>
    </dgm:pt>
    <dgm:pt modelId="{B4AD53AF-F928-4DBC-AE88-2885D79F8AA3}" type="pres">
      <dgm:prSet presAssocID="{9FAEFC7A-1EF1-4BEC-8555-1F92999803AB}" presName="node" presStyleLbl="node1" presStyleIdx="0" presStyleCnt="4">
        <dgm:presLayoutVars>
          <dgm:bulletEnabled val="1"/>
        </dgm:presLayoutVars>
      </dgm:prSet>
      <dgm:spPr/>
      <dgm:t>
        <a:bodyPr/>
        <a:lstStyle/>
        <a:p>
          <a:endParaRPr lang="en-US"/>
        </a:p>
      </dgm:t>
    </dgm:pt>
    <dgm:pt modelId="{7D11599B-5CF2-4C21-846D-7ED67E13C36D}" type="pres">
      <dgm:prSet presAssocID="{FBA3420B-EAA7-4834-B348-7AA5BBEAEBAF}" presName="sibTrans" presStyleLbl="sibTrans2D1" presStyleIdx="0" presStyleCnt="3"/>
      <dgm:spPr/>
      <dgm:t>
        <a:bodyPr/>
        <a:lstStyle/>
        <a:p>
          <a:endParaRPr lang="en-US"/>
        </a:p>
      </dgm:t>
    </dgm:pt>
    <dgm:pt modelId="{794E4D14-6236-4212-B9AE-30CACF4E0D36}" type="pres">
      <dgm:prSet presAssocID="{FBA3420B-EAA7-4834-B348-7AA5BBEAEBAF}" presName="connectorText" presStyleLbl="sibTrans2D1" presStyleIdx="0" presStyleCnt="3"/>
      <dgm:spPr/>
      <dgm:t>
        <a:bodyPr/>
        <a:lstStyle/>
        <a:p>
          <a:endParaRPr lang="en-US"/>
        </a:p>
      </dgm:t>
    </dgm:pt>
    <dgm:pt modelId="{1D082CE5-7546-44C1-BF73-FDC1FC3F0D54}" type="pres">
      <dgm:prSet presAssocID="{5BB2410C-F32F-4693-936A-2A38D3301716}" presName="node" presStyleLbl="node1" presStyleIdx="1" presStyleCnt="4">
        <dgm:presLayoutVars>
          <dgm:bulletEnabled val="1"/>
        </dgm:presLayoutVars>
      </dgm:prSet>
      <dgm:spPr/>
      <dgm:t>
        <a:bodyPr/>
        <a:lstStyle/>
        <a:p>
          <a:endParaRPr lang="en-US"/>
        </a:p>
      </dgm:t>
    </dgm:pt>
    <dgm:pt modelId="{ED634410-FD8A-49E5-8A07-B578BB87EEA4}" type="pres">
      <dgm:prSet presAssocID="{A4DF1368-FC76-48CB-ABED-807A12C118EA}" presName="sibTrans" presStyleLbl="sibTrans2D1" presStyleIdx="1" presStyleCnt="3"/>
      <dgm:spPr/>
      <dgm:t>
        <a:bodyPr/>
        <a:lstStyle/>
        <a:p>
          <a:endParaRPr lang="en-US"/>
        </a:p>
      </dgm:t>
    </dgm:pt>
    <dgm:pt modelId="{FF4607BC-11CE-4701-AD74-8C14AFA67A5F}" type="pres">
      <dgm:prSet presAssocID="{A4DF1368-FC76-48CB-ABED-807A12C118EA}" presName="connectorText" presStyleLbl="sibTrans2D1" presStyleIdx="1" presStyleCnt="3"/>
      <dgm:spPr/>
      <dgm:t>
        <a:bodyPr/>
        <a:lstStyle/>
        <a:p>
          <a:endParaRPr lang="en-US"/>
        </a:p>
      </dgm:t>
    </dgm:pt>
    <dgm:pt modelId="{3C79E127-7D2B-47A6-9B60-152C47C41D67}" type="pres">
      <dgm:prSet presAssocID="{6A1EE4EB-A9FA-4CC6-BE25-8A3FD2629162}" presName="node" presStyleLbl="node1" presStyleIdx="2" presStyleCnt="4">
        <dgm:presLayoutVars>
          <dgm:bulletEnabled val="1"/>
        </dgm:presLayoutVars>
      </dgm:prSet>
      <dgm:spPr/>
      <dgm:t>
        <a:bodyPr/>
        <a:lstStyle/>
        <a:p>
          <a:endParaRPr lang="en-US"/>
        </a:p>
      </dgm:t>
    </dgm:pt>
    <dgm:pt modelId="{DA5CA7F2-C572-44BD-966D-D6CF328FFDF9}" type="pres">
      <dgm:prSet presAssocID="{F520831A-73EA-479C-9E0B-AAE8672F9FCE}" presName="sibTrans" presStyleLbl="sibTrans2D1" presStyleIdx="2" presStyleCnt="3"/>
      <dgm:spPr/>
      <dgm:t>
        <a:bodyPr/>
        <a:lstStyle/>
        <a:p>
          <a:endParaRPr lang="en-US"/>
        </a:p>
      </dgm:t>
    </dgm:pt>
    <dgm:pt modelId="{731087E0-D3B9-4617-B8DC-6CF4D055C9A0}" type="pres">
      <dgm:prSet presAssocID="{F520831A-73EA-479C-9E0B-AAE8672F9FCE}" presName="connectorText" presStyleLbl="sibTrans2D1" presStyleIdx="2" presStyleCnt="3"/>
      <dgm:spPr/>
      <dgm:t>
        <a:bodyPr/>
        <a:lstStyle/>
        <a:p>
          <a:endParaRPr lang="en-US"/>
        </a:p>
      </dgm:t>
    </dgm:pt>
    <dgm:pt modelId="{00BC8BEC-750D-4D3A-8EF7-97EDEA74D57E}" type="pres">
      <dgm:prSet presAssocID="{D10E4ED0-BCDE-43F2-B5CD-3AD551F7FF4D}" presName="node" presStyleLbl="node1" presStyleIdx="3" presStyleCnt="4">
        <dgm:presLayoutVars>
          <dgm:bulletEnabled val="1"/>
        </dgm:presLayoutVars>
      </dgm:prSet>
      <dgm:spPr/>
      <dgm:t>
        <a:bodyPr/>
        <a:lstStyle/>
        <a:p>
          <a:endParaRPr lang="en-US"/>
        </a:p>
      </dgm:t>
    </dgm:pt>
  </dgm:ptLst>
  <dgm:cxnLst>
    <dgm:cxn modelId="{8E745318-9BAD-4539-823D-FCE55FCA38F6}" type="presOf" srcId="{FBA3420B-EAA7-4834-B348-7AA5BBEAEBAF}" destId="{7D11599B-5CF2-4C21-846D-7ED67E13C36D}" srcOrd="0" destOrd="0" presId="urn:microsoft.com/office/officeart/2005/8/layout/process5"/>
    <dgm:cxn modelId="{339CCF4B-7771-40CC-90EB-3F05D6E680E5}" srcId="{1B3FEB28-784F-4339-A668-0DAB98CB4830}" destId="{9FAEFC7A-1EF1-4BEC-8555-1F92999803AB}" srcOrd="0" destOrd="0" parTransId="{3C5E8C86-C50F-4FD8-BB6C-736948FCBAE8}" sibTransId="{FBA3420B-EAA7-4834-B348-7AA5BBEAEBAF}"/>
    <dgm:cxn modelId="{90B55A3D-10C1-4939-8D0D-682A90A8F77D}" type="presOf" srcId="{9FAEFC7A-1EF1-4BEC-8555-1F92999803AB}" destId="{B4AD53AF-F928-4DBC-AE88-2885D79F8AA3}" srcOrd="0" destOrd="0" presId="urn:microsoft.com/office/officeart/2005/8/layout/process5"/>
    <dgm:cxn modelId="{A076038B-152D-4EDE-ADCF-1589B44BDD2A}" srcId="{1B3FEB28-784F-4339-A668-0DAB98CB4830}" destId="{5BB2410C-F32F-4693-936A-2A38D3301716}" srcOrd="1" destOrd="0" parTransId="{37F61F2B-7C99-49EE-B75C-02F5B9EAF69C}" sibTransId="{A4DF1368-FC76-48CB-ABED-807A12C118EA}"/>
    <dgm:cxn modelId="{6DFF24C4-8120-41D7-9CE2-94C3581CDFB4}" type="presOf" srcId="{1B3FEB28-784F-4339-A668-0DAB98CB4830}" destId="{BBB90392-DF3C-4FDA-9E78-A5A399FCDF81}" srcOrd="0" destOrd="0" presId="urn:microsoft.com/office/officeart/2005/8/layout/process5"/>
    <dgm:cxn modelId="{A3C16F26-D8B8-4254-86FD-E35731EAAF90}" type="presOf" srcId="{A4DF1368-FC76-48CB-ABED-807A12C118EA}" destId="{FF4607BC-11CE-4701-AD74-8C14AFA67A5F}" srcOrd="1" destOrd="0" presId="urn:microsoft.com/office/officeart/2005/8/layout/process5"/>
    <dgm:cxn modelId="{8F6E27C5-028C-469D-AB15-5DE963DC4F9C}" type="presOf" srcId="{6A1EE4EB-A9FA-4CC6-BE25-8A3FD2629162}" destId="{3C79E127-7D2B-47A6-9B60-152C47C41D67}" srcOrd="0" destOrd="0" presId="urn:microsoft.com/office/officeart/2005/8/layout/process5"/>
    <dgm:cxn modelId="{8E78380C-F043-4371-8EF3-ECC770800B7B}" srcId="{1B3FEB28-784F-4339-A668-0DAB98CB4830}" destId="{D10E4ED0-BCDE-43F2-B5CD-3AD551F7FF4D}" srcOrd="3" destOrd="0" parTransId="{BC2DC03D-B3C7-45E1-B066-939ED50008F3}" sibTransId="{378F5CA0-0C62-4B1E-B455-0885ADA46D39}"/>
    <dgm:cxn modelId="{FDA5B03D-F804-4E45-8A1D-F0A8341066A3}" type="presOf" srcId="{5BB2410C-F32F-4693-936A-2A38D3301716}" destId="{1D082CE5-7546-44C1-BF73-FDC1FC3F0D54}" srcOrd="0" destOrd="0" presId="urn:microsoft.com/office/officeart/2005/8/layout/process5"/>
    <dgm:cxn modelId="{C39ED482-6352-4DBC-A82C-2613EBC65980}" type="presOf" srcId="{F520831A-73EA-479C-9E0B-AAE8672F9FCE}" destId="{DA5CA7F2-C572-44BD-966D-D6CF328FFDF9}" srcOrd="0" destOrd="0" presId="urn:microsoft.com/office/officeart/2005/8/layout/process5"/>
    <dgm:cxn modelId="{36793BB2-3774-46A0-8ADA-15F95B0B89A5}" srcId="{1B3FEB28-784F-4339-A668-0DAB98CB4830}" destId="{6A1EE4EB-A9FA-4CC6-BE25-8A3FD2629162}" srcOrd="2" destOrd="0" parTransId="{F96D31DC-0BFC-4E99-B2B1-AEC51B1D54DD}" sibTransId="{F520831A-73EA-479C-9E0B-AAE8672F9FCE}"/>
    <dgm:cxn modelId="{26D872AA-EF5B-49F6-95A6-44FE248E9718}" type="presOf" srcId="{F520831A-73EA-479C-9E0B-AAE8672F9FCE}" destId="{731087E0-D3B9-4617-B8DC-6CF4D055C9A0}" srcOrd="1" destOrd="0" presId="urn:microsoft.com/office/officeart/2005/8/layout/process5"/>
    <dgm:cxn modelId="{2FD01228-1F1B-44FC-A01F-9F2CA6192767}" type="presOf" srcId="{A4DF1368-FC76-48CB-ABED-807A12C118EA}" destId="{ED634410-FD8A-49E5-8A07-B578BB87EEA4}" srcOrd="0" destOrd="0" presId="urn:microsoft.com/office/officeart/2005/8/layout/process5"/>
    <dgm:cxn modelId="{F6DB4FCE-4360-4182-ACB7-AC94D82AFADE}" type="presOf" srcId="{D10E4ED0-BCDE-43F2-B5CD-3AD551F7FF4D}" destId="{00BC8BEC-750D-4D3A-8EF7-97EDEA74D57E}" srcOrd="0" destOrd="0" presId="urn:microsoft.com/office/officeart/2005/8/layout/process5"/>
    <dgm:cxn modelId="{C47EAB6A-981E-4BD3-8CD5-083917F40879}" type="presOf" srcId="{FBA3420B-EAA7-4834-B348-7AA5BBEAEBAF}" destId="{794E4D14-6236-4212-B9AE-30CACF4E0D36}" srcOrd="1" destOrd="0" presId="urn:microsoft.com/office/officeart/2005/8/layout/process5"/>
    <dgm:cxn modelId="{DCD18587-D99C-4074-9DEC-11C1BB2086B3}" type="presParOf" srcId="{BBB90392-DF3C-4FDA-9E78-A5A399FCDF81}" destId="{B4AD53AF-F928-4DBC-AE88-2885D79F8AA3}" srcOrd="0" destOrd="0" presId="urn:microsoft.com/office/officeart/2005/8/layout/process5"/>
    <dgm:cxn modelId="{BA5BB63F-C464-4B00-8A3D-19AE2A1DCEB4}" type="presParOf" srcId="{BBB90392-DF3C-4FDA-9E78-A5A399FCDF81}" destId="{7D11599B-5CF2-4C21-846D-7ED67E13C36D}" srcOrd="1" destOrd="0" presId="urn:microsoft.com/office/officeart/2005/8/layout/process5"/>
    <dgm:cxn modelId="{E95F45D3-0033-45E3-877C-AB5E0145D78C}" type="presParOf" srcId="{7D11599B-5CF2-4C21-846D-7ED67E13C36D}" destId="{794E4D14-6236-4212-B9AE-30CACF4E0D36}" srcOrd="0" destOrd="0" presId="urn:microsoft.com/office/officeart/2005/8/layout/process5"/>
    <dgm:cxn modelId="{60175F0C-0504-42CC-A89A-28C5007C3472}" type="presParOf" srcId="{BBB90392-DF3C-4FDA-9E78-A5A399FCDF81}" destId="{1D082CE5-7546-44C1-BF73-FDC1FC3F0D54}" srcOrd="2" destOrd="0" presId="urn:microsoft.com/office/officeart/2005/8/layout/process5"/>
    <dgm:cxn modelId="{6B554361-1511-48D7-B3B9-787C17B6A9E8}" type="presParOf" srcId="{BBB90392-DF3C-4FDA-9E78-A5A399FCDF81}" destId="{ED634410-FD8A-49E5-8A07-B578BB87EEA4}" srcOrd="3" destOrd="0" presId="urn:microsoft.com/office/officeart/2005/8/layout/process5"/>
    <dgm:cxn modelId="{9F5BA18B-827B-49F7-8F2B-1499026E7EE0}" type="presParOf" srcId="{ED634410-FD8A-49E5-8A07-B578BB87EEA4}" destId="{FF4607BC-11CE-4701-AD74-8C14AFA67A5F}" srcOrd="0" destOrd="0" presId="urn:microsoft.com/office/officeart/2005/8/layout/process5"/>
    <dgm:cxn modelId="{67C52B34-BD23-4276-9499-D79EE967986C}" type="presParOf" srcId="{BBB90392-DF3C-4FDA-9E78-A5A399FCDF81}" destId="{3C79E127-7D2B-47A6-9B60-152C47C41D67}" srcOrd="4" destOrd="0" presId="urn:microsoft.com/office/officeart/2005/8/layout/process5"/>
    <dgm:cxn modelId="{F8C43F54-96B1-49AE-B2C1-F031A525ADB5}" type="presParOf" srcId="{BBB90392-DF3C-4FDA-9E78-A5A399FCDF81}" destId="{DA5CA7F2-C572-44BD-966D-D6CF328FFDF9}" srcOrd="5" destOrd="0" presId="urn:microsoft.com/office/officeart/2005/8/layout/process5"/>
    <dgm:cxn modelId="{68D187C9-ACD7-4588-AA1A-8BACFAF05368}" type="presParOf" srcId="{DA5CA7F2-C572-44BD-966D-D6CF328FFDF9}" destId="{731087E0-D3B9-4617-B8DC-6CF4D055C9A0}" srcOrd="0" destOrd="0" presId="urn:microsoft.com/office/officeart/2005/8/layout/process5"/>
    <dgm:cxn modelId="{63B3D29D-84E5-494C-9598-811F5E265EA4}" type="presParOf" srcId="{BBB90392-DF3C-4FDA-9E78-A5A399FCDF81}" destId="{00BC8BEC-750D-4D3A-8EF7-97EDEA74D57E}" srcOrd="6"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7D26F2-A57A-46E0-97EF-C306308B60D1}">
      <dsp:nvSpPr>
        <dsp:cNvPr id="0" name=""/>
        <dsp:cNvSpPr/>
      </dsp:nvSpPr>
      <dsp:spPr>
        <a:xfrm>
          <a:off x="-13861" y="597155"/>
          <a:ext cx="2968228" cy="1884824"/>
        </a:xfrm>
        <a:prstGeom prst="roundRect">
          <a:avLst>
            <a:gd name="adj" fmla="val 10000"/>
          </a:avLst>
        </a:prstGeom>
        <a:blipFill rotWithShape="0">
          <a:blip xmlns:r="http://schemas.openxmlformats.org/officeDocument/2006/relationships" r:embed="rId1">
            <a:duotone>
              <a:schemeClr val="accent1">
                <a:hueOff val="0"/>
                <a:satOff val="0"/>
                <a:lumOff val="0"/>
                <a:alphaOff val="0"/>
                <a:tint val="98000"/>
                <a:lumMod val="102000"/>
              </a:schemeClr>
              <a:schemeClr val="accent1">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sp>
    <dsp:sp modelId="{270D1B6D-D640-4869-9B83-F641BF4EF312}">
      <dsp:nvSpPr>
        <dsp:cNvPr id="0" name=""/>
        <dsp:cNvSpPr/>
      </dsp:nvSpPr>
      <dsp:spPr>
        <a:xfrm>
          <a:off x="315941" y="910468"/>
          <a:ext cx="2968228" cy="1884824"/>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defRPr cap="all"/>
          </a:pPr>
          <a:r>
            <a:rPr lang="en-US" sz="2900" b="0" i="0" u="none" strike="noStrike" kern="1200" cap="all" baseline="0" noProof="0" dirty="0"/>
            <a:t>3.Respiratory</a:t>
          </a:r>
        </a:p>
      </dsp:txBody>
      <dsp:txXfrm>
        <a:off x="371146" y="965673"/>
        <a:ext cx="2857818" cy="1774414"/>
      </dsp:txXfrm>
    </dsp:sp>
    <dsp:sp modelId="{C5D99679-3689-4BD6-B8ED-8AF2FE7AC459}">
      <dsp:nvSpPr>
        <dsp:cNvPr id="0" name=""/>
        <dsp:cNvSpPr/>
      </dsp:nvSpPr>
      <dsp:spPr>
        <a:xfrm>
          <a:off x="3627834" y="583301"/>
          <a:ext cx="2968228" cy="1884824"/>
        </a:xfrm>
        <a:prstGeom prst="roundRect">
          <a:avLst>
            <a:gd name="adj" fmla="val 10000"/>
          </a:avLst>
        </a:prstGeom>
        <a:blipFill rotWithShape="0">
          <a:blip xmlns:r="http://schemas.openxmlformats.org/officeDocument/2006/relationships" r:embed="rId1">
            <a:duotone>
              <a:schemeClr val="accent1">
                <a:hueOff val="0"/>
                <a:satOff val="0"/>
                <a:lumOff val="0"/>
                <a:alphaOff val="0"/>
                <a:tint val="98000"/>
                <a:lumMod val="102000"/>
              </a:schemeClr>
              <a:schemeClr val="accent1">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sp>
    <dsp:sp modelId="{97BAC555-B7A0-4F05-B67D-A958939E594C}">
      <dsp:nvSpPr>
        <dsp:cNvPr id="0" name=""/>
        <dsp:cNvSpPr/>
      </dsp:nvSpPr>
      <dsp:spPr>
        <a:xfrm>
          <a:off x="3957637" y="896614"/>
          <a:ext cx="2968228" cy="1884824"/>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lvl="0" algn="ctr" defTabSz="1289050" rtl="0">
            <a:lnSpc>
              <a:spcPct val="90000"/>
            </a:lnSpc>
            <a:spcBef>
              <a:spcPct val="0"/>
            </a:spcBef>
            <a:spcAft>
              <a:spcPct val="35000"/>
            </a:spcAft>
            <a:defRPr cap="all"/>
          </a:pPr>
          <a:r>
            <a:rPr lang="en-US" sz="2900" b="0" i="0" u="none" strike="noStrike" kern="1200" cap="all" baseline="0" noProof="0" dirty="0">
              <a:latin typeface="Century Gothic"/>
            </a:rPr>
            <a:t>2.Digestive </a:t>
          </a:r>
        </a:p>
      </dsp:txBody>
      <dsp:txXfrm>
        <a:off x="4012842" y="951819"/>
        <a:ext cx="2857818" cy="1774414"/>
      </dsp:txXfrm>
    </dsp:sp>
    <dsp:sp modelId="{C7454BC9-4A43-4E60-9E50-86018EBC8D50}">
      <dsp:nvSpPr>
        <dsp:cNvPr id="0" name=""/>
        <dsp:cNvSpPr/>
      </dsp:nvSpPr>
      <dsp:spPr>
        <a:xfrm>
          <a:off x="7255668" y="583301"/>
          <a:ext cx="2968228" cy="1884824"/>
        </a:xfrm>
        <a:prstGeom prst="roundRect">
          <a:avLst>
            <a:gd name="adj" fmla="val 10000"/>
          </a:avLst>
        </a:prstGeom>
        <a:blipFill rotWithShape="0">
          <a:blip xmlns:r="http://schemas.openxmlformats.org/officeDocument/2006/relationships" r:embed="rId1">
            <a:duotone>
              <a:schemeClr val="accent1">
                <a:hueOff val="0"/>
                <a:satOff val="0"/>
                <a:lumOff val="0"/>
                <a:alphaOff val="0"/>
                <a:tint val="98000"/>
                <a:lumMod val="102000"/>
              </a:schemeClr>
              <a:schemeClr val="accent1">
                <a:hueOff val="0"/>
                <a:satOff val="0"/>
                <a:lumOff val="0"/>
                <a:alphaOff val="0"/>
                <a:shade val="98000"/>
                <a:lumMod val="98000"/>
              </a:schemeClr>
            </a:duotone>
          </a:blip>
          <a:tile tx="0" ty="0" sx="100000" sy="100000" flip="none" algn="tl"/>
        </a:blipFill>
        <a:ln>
          <a:noFill/>
        </a:ln>
        <a:effectLst/>
      </dsp:spPr>
      <dsp:style>
        <a:lnRef idx="0">
          <a:scrgbClr r="0" g="0" b="0"/>
        </a:lnRef>
        <a:fillRef idx="3">
          <a:scrgbClr r="0" g="0" b="0"/>
        </a:fillRef>
        <a:effectRef idx="2">
          <a:scrgbClr r="0" g="0" b="0"/>
        </a:effectRef>
        <a:fontRef idx="minor">
          <a:schemeClr val="lt1"/>
        </a:fontRef>
      </dsp:style>
    </dsp:sp>
    <dsp:sp modelId="{EBEA345F-4A7C-4A91-A521-796A62B21A8F}">
      <dsp:nvSpPr>
        <dsp:cNvPr id="0" name=""/>
        <dsp:cNvSpPr/>
      </dsp:nvSpPr>
      <dsp:spPr>
        <a:xfrm>
          <a:off x="7585471" y="896614"/>
          <a:ext cx="2968228" cy="1884824"/>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defRPr cap="all"/>
          </a:pPr>
          <a:r>
            <a:rPr lang="en-US" sz="2900" b="0" i="0" u="none" strike="noStrike" kern="1200" cap="all" baseline="0" noProof="0" dirty="0">
              <a:latin typeface="Century Gothic"/>
            </a:rPr>
            <a:t>1.Breast</a:t>
          </a:r>
        </a:p>
      </dsp:txBody>
      <dsp:txXfrm>
        <a:off x="7640676" y="951819"/>
        <a:ext cx="2857818" cy="17744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AD53AF-F928-4DBC-AE88-2885D79F8AA3}">
      <dsp:nvSpPr>
        <dsp:cNvPr id="0" name=""/>
        <dsp:cNvSpPr/>
      </dsp:nvSpPr>
      <dsp:spPr>
        <a:xfrm>
          <a:off x="884117" y="1883"/>
          <a:ext cx="2932722" cy="1759633"/>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rtl="0">
            <a:lnSpc>
              <a:spcPct val="90000"/>
            </a:lnSpc>
            <a:spcBef>
              <a:spcPct val="0"/>
            </a:spcBef>
            <a:spcAft>
              <a:spcPct val="35000"/>
            </a:spcAft>
          </a:pPr>
          <a:r>
            <a:rPr lang="en-US" sz="1700" kern="1200" dirty="0"/>
            <a:t>-</a:t>
          </a:r>
          <a:r>
            <a:rPr lang="en-US" sz="1700" b="0" i="0" u="none" strike="noStrike" kern="1200" cap="none" baseline="0" noProof="0" dirty="0">
              <a:latin typeface="Century Gothic"/>
            </a:rPr>
            <a:t>Black women have a higher mortality rate for Breast cancer..</a:t>
          </a:r>
          <a:endParaRPr lang="en-US" sz="1700" kern="1200" dirty="0"/>
        </a:p>
      </dsp:txBody>
      <dsp:txXfrm>
        <a:off x="935655" y="53421"/>
        <a:ext cx="2829646" cy="1656557"/>
      </dsp:txXfrm>
    </dsp:sp>
    <dsp:sp modelId="{7D11599B-5CF2-4C21-846D-7ED67E13C36D}">
      <dsp:nvSpPr>
        <dsp:cNvPr id="0" name=""/>
        <dsp:cNvSpPr/>
      </dsp:nvSpPr>
      <dsp:spPr>
        <a:xfrm>
          <a:off x="4074919" y="518042"/>
          <a:ext cx="621737" cy="72731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dirty="0"/>
        </a:p>
      </dsp:txBody>
      <dsp:txXfrm>
        <a:off x="4074919" y="663505"/>
        <a:ext cx="435216" cy="436389"/>
      </dsp:txXfrm>
    </dsp:sp>
    <dsp:sp modelId="{1D082CE5-7546-44C1-BF73-FDC1FC3F0D54}">
      <dsp:nvSpPr>
        <dsp:cNvPr id="0" name=""/>
        <dsp:cNvSpPr/>
      </dsp:nvSpPr>
      <dsp:spPr>
        <a:xfrm>
          <a:off x="4989929" y="1883"/>
          <a:ext cx="2932722" cy="1759633"/>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-According to the National Cancer Institute, non-Hispanic women have the highest rate for breast cancer in the United States.</a:t>
          </a:r>
        </a:p>
      </dsp:txBody>
      <dsp:txXfrm>
        <a:off x="5041467" y="53421"/>
        <a:ext cx="2829646" cy="1656557"/>
      </dsp:txXfrm>
    </dsp:sp>
    <dsp:sp modelId="{ED634410-FD8A-49E5-8A07-B578BB87EEA4}">
      <dsp:nvSpPr>
        <dsp:cNvPr id="0" name=""/>
        <dsp:cNvSpPr/>
      </dsp:nvSpPr>
      <dsp:spPr>
        <a:xfrm rot="5400000">
          <a:off x="6145421" y="1966807"/>
          <a:ext cx="621737" cy="72731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dirty="0"/>
        </a:p>
      </dsp:txBody>
      <dsp:txXfrm rot="-5400000">
        <a:off x="6238096" y="2019596"/>
        <a:ext cx="436389" cy="435216"/>
      </dsp:txXfrm>
    </dsp:sp>
    <dsp:sp modelId="{3C79E127-7D2B-47A6-9B60-152C47C41D67}">
      <dsp:nvSpPr>
        <dsp:cNvPr id="0" name=""/>
        <dsp:cNvSpPr/>
      </dsp:nvSpPr>
      <dsp:spPr>
        <a:xfrm>
          <a:off x="4989929" y="2934606"/>
          <a:ext cx="2932722" cy="1759633"/>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-Black women have a 71% higher chance to be diagnosed with cervical cancer than white women. </a:t>
          </a:r>
        </a:p>
      </dsp:txBody>
      <dsp:txXfrm>
        <a:off x="5041467" y="2986144"/>
        <a:ext cx="2829646" cy="1656557"/>
      </dsp:txXfrm>
    </dsp:sp>
    <dsp:sp modelId="{DA5CA7F2-C572-44BD-966D-D6CF328FFDF9}">
      <dsp:nvSpPr>
        <dsp:cNvPr id="0" name=""/>
        <dsp:cNvSpPr/>
      </dsp:nvSpPr>
      <dsp:spPr>
        <a:xfrm rot="10800000">
          <a:off x="4110112" y="3450765"/>
          <a:ext cx="621737" cy="72731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dirty="0"/>
        </a:p>
      </dsp:txBody>
      <dsp:txXfrm rot="10800000">
        <a:off x="4296633" y="3596228"/>
        <a:ext cx="435216" cy="436389"/>
      </dsp:txXfrm>
    </dsp:sp>
    <dsp:sp modelId="{00BC8BEC-750D-4D3A-8EF7-97EDEA74D57E}">
      <dsp:nvSpPr>
        <dsp:cNvPr id="0" name=""/>
        <dsp:cNvSpPr/>
      </dsp:nvSpPr>
      <dsp:spPr>
        <a:xfrm>
          <a:off x="884117" y="2934606"/>
          <a:ext cx="2932722" cy="1759633"/>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-Black women also have double the higher risk to receive cancer than their White counterparts </a:t>
          </a:r>
        </a:p>
      </dsp:txBody>
      <dsp:txXfrm>
        <a:off x="935655" y="2986144"/>
        <a:ext cx="2829646" cy="165655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3A3E3B5-3C0F-4FCC-99FF-E02E16DDA4D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57AA3CA-F615-41CD-B45B-373984C955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2A36C9A-E64A-48E1-B2B6-AC49B2D58AB0}" type="datetimeFigureOut">
              <a:rPr lang="en-US" smtClean="0"/>
              <a:t>8/2/2019</a:t>
            </a:fld>
            <a:endParaRPr lang="en-US"/>
          </a:p>
        </p:txBody>
      </p:sp>
      <p:sp>
        <p:nvSpPr>
          <p:cNvPr id="4" name="Footer Placeholder 3">
            <a:extLst>
              <a:ext uri="{FF2B5EF4-FFF2-40B4-BE49-F238E27FC236}">
                <a16:creationId xmlns:a16="http://schemas.microsoft.com/office/drawing/2014/main" id="{9DC61D4D-C2A2-49AE-B174-07713FDC4C6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E7EFAC3-93A5-4E12-A48D-261E2EE461C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C1D3E25-7116-47ED-B061-426087685ED1}" type="slidenum">
              <a:rPr lang="en-US" smtClean="0"/>
              <a:t>‹#›</a:t>
            </a:fld>
            <a:endParaRPr lang="en-US"/>
          </a:p>
        </p:txBody>
      </p:sp>
    </p:spTree>
    <p:extLst>
      <p:ext uri="{BB962C8B-B14F-4D97-AF65-F5344CB8AC3E}">
        <p14:creationId xmlns:p14="http://schemas.microsoft.com/office/powerpoint/2010/main" val="312077847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png>
</file>

<file path=ppt/media/image2.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AD4229-0A39-4F8C-BFC9-6A718054614E}" type="datetimeFigureOut">
              <a:rPr lang="en-US" smtClean="0"/>
              <a:t>8/2/2019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23C94F-1AC3-4D46-8131-A90B961F865B}" type="slidenum">
              <a:rPr lang="en-US" smtClean="0"/>
              <a:t>‹#›</a:t>
            </a:fld>
            <a:endParaRPr lang="en-US"/>
          </a:p>
        </p:txBody>
      </p:sp>
    </p:spTree>
    <p:extLst>
      <p:ext uri="{BB962C8B-B14F-4D97-AF65-F5344CB8AC3E}">
        <p14:creationId xmlns:p14="http://schemas.microsoft.com/office/powerpoint/2010/main" val="2240401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8F23C94F-1AC3-4D46-8131-A90B961F865B}" type="slidenum">
              <a:rPr lang="en-US" smtClean="0"/>
              <a:t>1</a:t>
            </a:fld>
            <a:endParaRPr lang="en-US" dirty="0"/>
          </a:p>
        </p:txBody>
      </p:sp>
    </p:spTree>
    <p:extLst>
      <p:ext uri="{BB962C8B-B14F-4D97-AF65-F5344CB8AC3E}">
        <p14:creationId xmlns:p14="http://schemas.microsoft.com/office/powerpoint/2010/main" val="3051254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23C94F-1AC3-4D46-8131-A90B961F865B}" type="slidenum">
              <a:rPr lang="en-US" smtClean="0"/>
              <a:t>3</a:t>
            </a:fld>
            <a:endParaRPr lang="en-US" dirty="0"/>
          </a:p>
        </p:txBody>
      </p:sp>
    </p:spTree>
    <p:extLst>
      <p:ext uri="{BB962C8B-B14F-4D97-AF65-F5344CB8AC3E}">
        <p14:creationId xmlns:p14="http://schemas.microsoft.com/office/powerpoint/2010/main" val="1535652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23C94F-1AC3-4D46-8131-A90B961F865B}" type="slidenum">
              <a:rPr lang="en-US" smtClean="0"/>
              <a:t>6</a:t>
            </a:fld>
            <a:endParaRPr lang="en-US" dirty="0"/>
          </a:p>
        </p:txBody>
      </p:sp>
    </p:spTree>
    <p:extLst>
      <p:ext uri="{BB962C8B-B14F-4D97-AF65-F5344CB8AC3E}">
        <p14:creationId xmlns:p14="http://schemas.microsoft.com/office/powerpoint/2010/main" val="4101930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F23C94F-1AC3-4D46-8131-A90B961F865B}" type="slidenum">
              <a:rPr lang="en-US" smtClean="0"/>
              <a:t>17</a:t>
            </a:fld>
            <a:endParaRPr lang="en-US"/>
          </a:p>
        </p:txBody>
      </p:sp>
    </p:spTree>
    <p:extLst>
      <p:ext uri="{BB962C8B-B14F-4D97-AF65-F5344CB8AC3E}">
        <p14:creationId xmlns:p14="http://schemas.microsoft.com/office/powerpoint/2010/main" val="24619774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8B9EBBA-996F-894A-B54A-D6246ED52CEA}" type="datetimeFigureOut">
              <a:rPr lang="en-US" dirty="0"/>
              <a:pPr/>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14030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endParaRPr lang="en-US"/>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8/2/2019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89538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5076674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8/2/2019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51936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C52C72-DE31-F449-A4ED-4C594FD91407}" type="datetimeFigureOut">
              <a:rPr lang="en-US" dirty="0"/>
              <a:pPr/>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862494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D62726E-379B-B349-9EED-81ED093FA806}" type="datetimeFigureOut">
              <a:rPr lang="en-US" dirty="0"/>
              <a:pPr/>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3096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B3A1323-8D79-1946-B0D7-40001CF92E9D}" type="datetimeFigureOut">
              <a:rPr lang="en-US" dirty="0"/>
              <a:pPr/>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14028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8/2/2019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78880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7302355-E14B-8545-A8F8-0FE83CC9D524}" type="datetimeFigureOut">
              <a:rPr lang="en-US" dirty="0"/>
              <a:pPr/>
              <a:t>8/2/2019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51977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640F58-564D-2B4F-AE67-E407BA4FCF45}" type="datetimeFigureOut">
              <a:rPr lang="en-US" dirty="0"/>
              <a:pPr/>
              <a:t>8/2/2019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41730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13A34C8-038E-2045-AF43-DF7DBB8E0E9E}" type="datetimeFigureOut">
              <a:rPr lang="en-US" dirty="0"/>
              <a:pPr/>
              <a:t>8/2/2019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8579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8/2/2019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81026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8/2/2019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73426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endParaRPr lang="en-US"/>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8/2/2019</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31026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8/2/2019</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70395517"/>
      </p:ext>
    </p:extLst>
  </p:cSld>
  <p:clrMap bg1="dk1" tx1="lt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1.png"/><Relationship Id="rId7" Type="http://schemas.openxmlformats.org/officeDocument/2006/relationships/diagramColors" Target="../diagrams/colors2.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8.xml"/><Relationship Id="rId1" Type="http://schemas.openxmlformats.org/officeDocument/2006/relationships/video" Target="https://www.youtube.com/embed/D-REXNRNy60?feature=oembed" TargetMode="Externa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Freeform 6">
            <a:extLst>
              <a:ext uri="{FF2B5EF4-FFF2-40B4-BE49-F238E27FC236}">
                <a16:creationId xmlns:a16="http://schemas.microsoft.com/office/drawing/2014/main" id="{89124C13-A6E4-4CA6-AA61-9F619F247D7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pic>
        <p:nvPicPr>
          <p:cNvPr id="3" name="Picture 5" descr="A picture containing ground, paper, cloth&#10;&#10;Description generated with high confidence">
            <a:extLst>
              <a:ext uri="{FF2B5EF4-FFF2-40B4-BE49-F238E27FC236}">
                <a16:creationId xmlns:a16="http://schemas.microsoft.com/office/drawing/2014/main" id="{E8453AF8-C109-402B-A7CF-D6FBCFEA4B39}"/>
              </a:ext>
            </a:extLst>
          </p:cNvPr>
          <p:cNvPicPr>
            <a:picLocks noChangeAspect="1"/>
          </p:cNvPicPr>
          <p:nvPr/>
        </p:nvPicPr>
        <p:blipFill rotWithShape="1">
          <a:blip r:embed="rId3">
            <a:duotone>
              <a:schemeClr val="accent1">
                <a:shade val="45000"/>
                <a:satMod val="135000"/>
              </a:schemeClr>
              <a:prstClr val="white"/>
            </a:duotone>
          </a:blip>
          <a:srcRect l="9914" r="23436"/>
          <a:stretch/>
        </p:blipFill>
        <p:spPr>
          <a:xfrm rot="10800000">
            <a:off x="6108700" y="-1"/>
            <a:ext cx="6094450" cy="6858001"/>
          </a:xfrm>
          <a:prstGeom prst="rect">
            <a:avLst/>
          </a:prstGeom>
        </p:spPr>
      </p:pic>
      <p:sp>
        <p:nvSpPr>
          <p:cNvPr id="7" name="Freeform 16">
            <a:extLst>
              <a:ext uri="{FF2B5EF4-FFF2-40B4-BE49-F238E27FC236}">
                <a16:creationId xmlns:a16="http://schemas.microsoft.com/office/drawing/2014/main" id="{90814A6D-51DC-4E3F-B3C1-B4B7517F178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266081D-517B-5D43-A7B4-E67DDEDC0B31}"/>
              </a:ext>
            </a:extLst>
          </p:cNvPr>
          <p:cNvSpPr>
            <a:spLocks noGrp="1"/>
          </p:cNvSpPr>
          <p:nvPr>
            <p:ph type="ctrTitle"/>
          </p:nvPr>
        </p:nvSpPr>
        <p:spPr>
          <a:xfrm>
            <a:off x="810000" y="447188"/>
            <a:ext cx="5070100" cy="1559412"/>
          </a:xfrm>
        </p:spPr>
        <p:txBody>
          <a:bodyPr vert="horz" lIns="91440" tIns="45720" rIns="91440" bIns="45720" rtlCol="0" anchor="b">
            <a:normAutofit/>
          </a:bodyPr>
          <a:lstStyle/>
          <a:p>
            <a:r>
              <a:rPr lang="en-US" sz="4500" dirty="0">
                <a:latin typeface="Bahnschrift Light" panose="020B0502040204020203" pitchFamily="34" charset="0"/>
              </a:rPr>
              <a:t>Cancer Cases</a:t>
            </a:r>
          </a:p>
        </p:txBody>
      </p:sp>
      <p:sp>
        <p:nvSpPr>
          <p:cNvPr id="4" name="Subtitle 3">
            <a:extLst>
              <a:ext uri="{FF2B5EF4-FFF2-40B4-BE49-F238E27FC236}">
                <a16:creationId xmlns:a16="http://schemas.microsoft.com/office/drawing/2014/main" id="{9CA982C5-8822-5F41-B151-CBFC3278D992}"/>
              </a:ext>
            </a:extLst>
          </p:cNvPr>
          <p:cNvSpPr>
            <a:spLocks noGrp="1"/>
          </p:cNvSpPr>
          <p:nvPr>
            <p:ph type="subTitle" idx="1"/>
          </p:nvPr>
        </p:nvSpPr>
        <p:spPr>
          <a:xfrm>
            <a:off x="818712" y="2413000"/>
            <a:ext cx="5055923" cy="3632200"/>
          </a:xfrm>
        </p:spPr>
        <p:txBody>
          <a:bodyPr vert="horz" lIns="91440" tIns="45720" rIns="91440" bIns="45720" rtlCol="0" anchor="ctr">
            <a:normAutofit/>
          </a:bodyPr>
          <a:lstStyle/>
          <a:p>
            <a:r>
              <a:rPr lang="en-US" b="1" dirty="0" err="1">
                <a:latin typeface="Bahnschrift Light" panose="020B0502040204020203" pitchFamily="34" charset="0"/>
              </a:rPr>
              <a:t>Najarie</a:t>
            </a:r>
            <a:r>
              <a:rPr lang="en-US" b="1" dirty="0">
                <a:latin typeface="Bahnschrift Light" panose="020B0502040204020203" pitchFamily="34" charset="0"/>
              </a:rPr>
              <a:t> Williams, Nia </a:t>
            </a:r>
            <a:r>
              <a:rPr lang="en-US" b="1" dirty="0" smtClean="0">
                <a:latin typeface="Bahnschrift Light" panose="020B0502040204020203" pitchFamily="34" charset="0"/>
              </a:rPr>
              <a:t>Lacy, </a:t>
            </a:r>
            <a:r>
              <a:rPr lang="en-US" b="1" dirty="0" err="1">
                <a:latin typeface="Bahnschrift Light" panose="020B0502040204020203" pitchFamily="34" charset="0"/>
              </a:rPr>
              <a:t>Saanjh</a:t>
            </a:r>
            <a:r>
              <a:rPr lang="en-US" b="1" dirty="0">
                <a:latin typeface="Bahnschrift Light" panose="020B0502040204020203" pitchFamily="34" charset="0"/>
              </a:rPr>
              <a:t> </a:t>
            </a:r>
            <a:r>
              <a:rPr lang="en-US" b="1" dirty="0" err="1">
                <a:latin typeface="Bahnschrift Light" panose="020B0502040204020203" pitchFamily="34" charset="0"/>
              </a:rPr>
              <a:t>Khattar</a:t>
            </a:r>
            <a:r>
              <a:rPr lang="en-US" b="1" dirty="0">
                <a:latin typeface="Bahnschrift Light" panose="020B0502040204020203" pitchFamily="34" charset="0"/>
              </a:rPr>
              <a:t>, Angela </a:t>
            </a:r>
            <a:r>
              <a:rPr lang="en-US" b="1" dirty="0" err="1">
                <a:latin typeface="Bahnschrift Light" panose="020B0502040204020203" pitchFamily="34" charset="0"/>
              </a:rPr>
              <a:t>Dakwa</a:t>
            </a:r>
            <a:r>
              <a:rPr lang="en-US" b="1" dirty="0">
                <a:latin typeface="Bahnschrift Light" panose="020B0502040204020203" pitchFamily="34" charset="0"/>
              </a:rPr>
              <a:t>, Ashley </a:t>
            </a:r>
            <a:r>
              <a:rPr lang="en-US" b="1" dirty="0" err="1" smtClean="0">
                <a:latin typeface="Bahnschrift Light" panose="020B0502040204020203" pitchFamily="34" charset="0"/>
              </a:rPr>
              <a:t>Onumonu</a:t>
            </a:r>
            <a:endParaRPr lang="en-US" b="1" dirty="0" smtClean="0">
              <a:latin typeface="Bahnschrift Light" panose="020B0502040204020203" pitchFamily="34" charset="0"/>
            </a:endParaRPr>
          </a:p>
          <a:p>
            <a:endParaRPr lang="en-US" b="1" dirty="0">
              <a:latin typeface="Bahnschrift Light" panose="020B0502040204020203" pitchFamily="34" charset="0"/>
            </a:endParaRPr>
          </a:p>
          <a:p>
            <a:pPr>
              <a:buFont typeface="Wingdings 2" charset="2"/>
              <a:buChar char=""/>
            </a:pPr>
            <a:r>
              <a:rPr lang="en-US" b="1" dirty="0">
                <a:latin typeface="Bahnschrift Light" panose="020B0502040204020203" pitchFamily="34" charset="0"/>
              </a:rPr>
              <a:t>Columbia GIS</a:t>
            </a:r>
          </a:p>
          <a:p>
            <a:pPr>
              <a:buFont typeface="Wingdings 2" charset="2"/>
              <a:buChar char=""/>
            </a:pPr>
            <a:r>
              <a:rPr lang="en-US" b="1" dirty="0">
                <a:latin typeface="Bahnschrift Light" panose="020B0502040204020203" pitchFamily="34" charset="0"/>
              </a:rPr>
              <a:t>2 August </a:t>
            </a:r>
            <a:r>
              <a:rPr lang="en-US" b="1" dirty="0" smtClean="0">
                <a:latin typeface="Bahnschrift Light" panose="020B0502040204020203" pitchFamily="34" charset="0"/>
              </a:rPr>
              <a:t>2019</a:t>
            </a:r>
            <a:endParaRPr lang="en-US" b="1" dirty="0">
              <a:latin typeface="Bahnschrift Light" panose="020B0502040204020203" pitchFamily="34" charset="0"/>
            </a:endParaRPr>
          </a:p>
          <a:p>
            <a:pPr>
              <a:buFont typeface="Wingdings 2" charset="2"/>
              <a:buChar char=""/>
            </a:pPr>
            <a:endParaRPr lang="en-US" b="1" dirty="0"/>
          </a:p>
        </p:txBody>
      </p:sp>
    </p:spTree>
    <p:extLst>
      <p:ext uri="{BB962C8B-B14F-4D97-AF65-F5344CB8AC3E}">
        <p14:creationId xmlns:p14="http://schemas.microsoft.com/office/powerpoint/2010/main" val="198402273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C60D8E68-3C34-4C0E-AD3E-80B283FF36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63A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2" descr="A screenshot of a cell phone&#10;&#10;Description generated with very high confidence">
            <a:extLst>
              <a:ext uri="{FF2B5EF4-FFF2-40B4-BE49-F238E27FC236}">
                <a16:creationId xmlns:a16="http://schemas.microsoft.com/office/drawing/2014/main" id="{5279C46B-7BCB-46BF-906C-10474E18F5B1}"/>
              </a:ext>
            </a:extLst>
          </p:cNvPr>
          <p:cNvPicPr>
            <a:picLocks noChangeAspect="1"/>
          </p:cNvPicPr>
          <p:nvPr/>
        </p:nvPicPr>
        <p:blipFill rotWithShape="1">
          <a:blip r:embed="rId2"/>
          <a:srcRect r="27496" b="23235"/>
          <a:stretch/>
        </p:blipFill>
        <p:spPr>
          <a:xfrm>
            <a:off x="1427459" y="792164"/>
            <a:ext cx="9351456" cy="5259295"/>
          </a:xfrm>
          <a:prstGeom prst="rect">
            <a:avLst/>
          </a:prstGeom>
        </p:spPr>
      </p:pic>
      <p:sp>
        <p:nvSpPr>
          <p:cNvPr id="5" name="Rounded Rectangle 14">
            <a:extLst>
              <a:ext uri="{FF2B5EF4-FFF2-40B4-BE49-F238E27FC236}">
                <a16:creationId xmlns:a16="http://schemas.microsoft.com/office/drawing/2014/main" id="{7188AEC5-C3B6-4F84-960F-0246A53F71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643467"/>
            <a:ext cx="10917814" cy="5571066"/>
          </a:xfrm>
          <a:prstGeom prst="roundRect">
            <a:avLst>
              <a:gd name="adj" fmla="val 3513"/>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550345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63E1C-8119-4ADD-BEE0-0D0C71FAAB9A}"/>
              </a:ext>
            </a:extLst>
          </p:cNvPr>
          <p:cNvSpPr>
            <a:spLocks noGrp="1"/>
          </p:cNvSpPr>
          <p:nvPr>
            <p:ph type="title"/>
          </p:nvPr>
        </p:nvSpPr>
        <p:spPr>
          <a:xfrm>
            <a:off x="1159415" y="489220"/>
            <a:ext cx="3403761" cy="1575264"/>
          </a:xfrm>
        </p:spPr>
        <p:txBody>
          <a:bodyPr/>
          <a:lstStyle/>
          <a:p>
            <a:r>
              <a:rPr lang="en-US" sz="3200" i="1" dirty="0"/>
              <a:t>How Did We Interpret Our Graph?</a:t>
            </a:r>
          </a:p>
        </p:txBody>
      </p:sp>
      <p:sp>
        <p:nvSpPr>
          <p:cNvPr id="10" name="Content Placeholder 9">
            <a:extLst>
              <a:ext uri="{FF2B5EF4-FFF2-40B4-BE49-F238E27FC236}">
                <a16:creationId xmlns:a16="http://schemas.microsoft.com/office/drawing/2014/main" id="{9C0FD058-4F46-40E9-9FDA-8D70D2EE29D0}"/>
              </a:ext>
            </a:extLst>
          </p:cNvPr>
          <p:cNvSpPr>
            <a:spLocks noGrp="1"/>
          </p:cNvSpPr>
          <p:nvPr>
            <p:ph idx="1"/>
          </p:nvPr>
        </p:nvSpPr>
        <p:spPr>
          <a:xfrm>
            <a:off x="5013784" y="431711"/>
            <a:ext cx="6252633" cy="5414963"/>
          </a:xfrm>
        </p:spPr>
        <p:txBody>
          <a:bodyPr vert="horz" lIns="91440" tIns="45720" rIns="91440" bIns="45720" rtlCol="0" anchor="ctr">
            <a:noAutofit/>
          </a:bodyPr>
          <a:lstStyle/>
          <a:p>
            <a:pPr marL="0" indent="0">
              <a:buNone/>
            </a:pPr>
            <a:r>
              <a:rPr lang="en-US" sz="2400" dirty="0">
                <a:latin typeface="Century Gothic"/>
                <a:ea typeface="+mn-lt"/>
                <a:cs typeface="+mn-lt"/>
              </a:rPr>
              <a:t>Based on the data in our graph, </a:t>
            </a:r>
            <a:endParaRPr lang="en-US" sz="2400" dirty="0">
              <a:latin typeface="Century Gothic"/>
            </a:endParaRPr>
          </a:p>
          <a:p>
            <a:r>
              <a:rPr lang="en-US" sz="2400" dirty="0">
                <a:latin typeface="Century Gothic"/>
                <a:ea typeface="+mn-lt"/>
                <a:cs typeface="+mn-lt"/>
              </a:rPr>
              <a:t>We can determine which types of cancers are most volatile to women</a:t>
            </a:r>
            <a:endParaRPr lang="en-US" sz="2400" dirty="0">
              <a:latin typeface="Century Gothic"/>
            </a:endParaRPr>
          </a:p>
          <a:p>
            <a:r>
              <a:rPr lang="en-US" sz="2400" dirty="0">
                <a:latin typeface="Century Gothic"/>
                <a:ea typeface="+mn-lt"/>
                <a:cs typeface="+mn-lt"/>
              </a:rPr>
              <a:t>Focus on the most volatile cancers and conduct more research on the diseases</a:t>
            </a:r>
            <a:endParaRPr lang="en-US" sz="2400" dirty="0">
              <a:latin typeface="Century Gothic"/>
            </a:endParaRPr>
          </a:p>
          <a:p>
            <a:r>
              <a:rPr lang="en-US" sz="2400" dirty="0">
                <a:latin typeface="Century Gothic"/>
                <a:ea typeface="+mn-lt"/>
                <a:cs typeface="+mn-lt"/>
              </a:rPr>
              <a:t>Create methods to prevent increasing the number of women with cancer</a:t>
            </a:r>
            <a:r>
              <a:rPr lang="en-US" sz="2400" dirty="0">
                <a:latin typeface="Bookman Old Style"/>
                <a:ea typeface="+mn-lt"/>
                <a:cs typeface="+mn-lt"/>
              </a:rPr>
              <a:t> </a:t>
            </a:r>
            <a:endParaRPr lang="en-US" sz="2400" dirty="0">
              <a:latin typeface="Bookman Old Style"/>
            </a:endParaRPr>
          </a:p>
          <a:p>
            <a:endParaRPr lang="en-US" sz="2400" dirty="0">
              <a:latin typeface="Bookman Old Style"/>
            </a:endParaRPr>
          </a:p>
          <a:p>
            <a:endParaRPr lang="en-US" dirty="0"/>
          </a:p>
        </p:txBody>
      </p:sp>
      <p:pic>
        <p:nvPicPr>
          <p:cNvPr id="6" name="Picture 2" descr="A screenshot of a cell phone&#10;&#10;Description generated with very high confidence">
            <a:extLst>
              <a:ext uri="{FF2B5EF4-FFF2-40B4-BE49-F238E27FC236}">
                <a16:creationId xmlns:a16="http://schemas.microsoft.com/office/drawing/2014/main" id="{7984E15A-4421-499C-9257-6BEE446D8757}"/>
              </a:ext>
            </a:extLst>
          </p:cNvPr>
          <p:cNvPicPr>
            <a:picLocks noChangeAspect="1"/>
          </p:cNvPicPr>
          <p:nvPr/>
        </p:nvPicPr>
        <p:blipFill rotWithShape="1">
          <a:blip r:embed="rId2"/>
          <a:srcRect t="9942" r="-164" b="5848"/>
          <a:stretch/>
        </p:blipFill>
        <p:spPr>
          <a:xfrm>
            <a:off x="899563" y="2695301"/>
            <a:ext cx="3923064" cy="2746983"/>
          </a:xfrm>
          <a:prstGeom prst="rect">
            <a:avLst/>
          </a:prstGeom>
        </p:spPr>
      </p:pic>
    </p:spTree>
    <p:extLst>
      <p:ext uri="{BB962C8B-B14F-4D97-AF65-F5344CB8AC3E}">
        <p14:creationId xmlns:p14="http://schemas.microsoft.com/office/powerpoint/2010/main" val="16728710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3767D-A76A-452D-9C78-9C18EF0FE761}"/>
              </a:ext>
            </a:extLst>
          </p:cNvPr>
          <p:cNvSpPr>
            <a:spLocks noGrp="1"/>
          </p:cNvSpPr>
          <p:nvPr>
            <p:ph type="title"/>
          </p:nvPr>
        </p:nvSpPr>
        <p:spPr>
          <a:xfrm>
            <a:off x="810000" y="447188"/>
            <a:ext cx="10571998" cy="970450"/>
          </a:xfrm>
        </p:spPr>
        <p:txBody>
          <a:bodyPr>
            <a:normAutofit/>
          </a:bodyPr>
          <a:lstStyle/>
          <a:p>
            <a:r>
              <a:rPr lang="en-US" dirty="0"/>
              <a:t>How cancer affects different races</a:t>
            </a:r>
          </a:p>
        </p:txBody>
      </p:sp>
      <p:pic>
        <p:nvPicPr>
          <p:cNvPr id="7" name="Picture 4">
            <a:extLst>
              <a:ext uri="{FF2B5EF4-FFF2-40B4-BE49-F238E27FC236}">
                <a16:creationId xmlns:a16="http://schemas.microsoft.com/office/drawing/2014/main" id="{6BD10CD7-875D-4517-985D-0AE2B28426E4}"/>
              </a:ext>
            </a:extLst>
          </p:cNvPr>
          <p:cNvPicPr>
            <a:picLocks noChangeAspect="1"/>
          </p:cNvPicPr>
          <p:nvPr/>
        </p:nvPicPr>
        <p:blipFill rotWithShape="1">
          <a:blip r:embed="rId2"/>
          <a:srcRect b="10659"/>
          <a:stretch/>
        </p:blipFill>
        <p:spPr>
          <a:xfrm>
            <a:off x="960438" y="2413000"/>
            <a:ext cx="2913062" cy="1731885"/>
          </a:xfrm>
          <a:prstGeom prst="roundRect">
            <a:avLst>
              <a:gd name="adj" fmla="val 5343"/>
            </a:avLst>
          </a:prstGeom>
          <a:ln>
            <a:solidFill>
              <a:schemeClr val="accent1"/>
            </a:solidFill>
          </a:ln>
          <a:effectLst/>
        </p:spPr>
      </p:pic>
      <p:pic>
        <p:nvPicPr>
          <p:cNvPr id="12" name="Picture 12" descr="A screenshot of a cell phone&#10;&#10;Description generated with very high confidence">
            <a:extLst>
              <a:ext uri="{FF2B5EF4-FFF2-40B4-BE49-F238E27FC236}">
                <a16:creationId xmlns:a16="http://schemas.microsoft.com/office/drawing/2014/main" id="{FA74663B-0A59-4C1F-85D6-6CBAF8603F7F}"/>
              </a:ext>
            </a:extLst>
          </p:cNvPr>
          <p:cNvPicPr>
            <a:picLocks noChangeAspect="1"/>
          </p:cNvPicPr>
          <p:nvPr/>
        </p:nvPicPr>
        <p:blipFill rotWithShape="1">
          <a:blip r:embed="rId3"/>
          <a:srcRect t="9598" r="5" b="11136"/>
          <a:stretch/>
        </p:blipFill>
        <p:spPr>
          <a:xfrm>
            <a:off x="960437" y="4309476"/>
            <a:ext cx="2913062" cy="1731885"/>
          </a:xfrm>
          <a:prstGeom prst="roundRect">
            <a:avLst>
              <a:gd name="adj" fmla="val 5832"/>
            </a:avLst>
          </a:prstGeom>
          <a:ln>
            <a:solidFill>
              <a:schemeClr val="accent1"/>
            </a:solidFill>
          </a:ln>
          <a:effectLst/>
        </p:spPr>
      </p:pic>
      <p:graphicFrame>
        <p:nvGraphicFramePr>
          <p:cNvPr id="4" name="Diagram 4">
            <a:extLst>
              <a:ext uri="{FF2B5EF4-FFF2-40B4-BE49-F238E27FC236}">
                <a16:creationId xmlns:a16="http://schemas.microsoft.com/office/drawing/2014/main" id="{A36F4733-49DC-4AD1-96D5-F2A27350F46D}"/>
              </a:ext>
            </a:extLst>
          </p:cNvPr>
          <p:cNvGraphicFramePr/>
          <p:nvPr>
            <p:extLst>
              <p:ext uri="{D42A27DB-BD31-4B8C-83A1-F6EECF244321}">
                <p14:modId xmlns:p14="http://schemas.microsoft.com/office/powerpoint/2010/main" val="2513728092"/>
              </p:ext>
            </p:extLst>
          </p:nvPr>
        </p:nvGraphicFramePr>
        <p:xfrm>
          <a:off x="3238021" y="2024811"/>
          <a:ext cx="8806769" cy="469612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23229908"/>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7597382-59B5-427B-9E49-55383F0A55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229804"/>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Rounded Rectangle 16">
            <a:extLst>
              <a:ext uri="{FF2B5EF4-FFF2-40B4-BE49-F238E27FC236}">
                <a16:creationId xmlns:a16="http://schemas.microsoft.com/office/drawing/2014/main" id="{26471DC7-FA6E-40EF-A167-93BB0BCE16A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6"/>
            <a:ext cx="10905066" cy="4592561"/>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2" descr="A screenshot of a cell phone&#10;&#10;Description generated with very high confidence">
            <a:extLst>
              <a:ext uri="{FF2B5EF4-FFF2-40B4-BE49-F238E27FC236}">
                <a16:creationId xmlns:a16="http://schemas.microsoft.com/office/drawing/2014/main" id="{E1FB6FE4-A053-4217-BA6C-003D4E8322D3}"/>
              </a:ext>
            </a:extLst>
          </p:cNvPr>
          <p:cNvPicPr>
            <a:picLocks noChangeAspect="1"/>
          </p:cNvPicPr>
          <p:nvPr/>
        </p:nvPicPr>
        <p:blipFill>
          <a:blip r:embed="rId2"/>
          <a:stretch>
            <a:fillRect/>
          </a:stretch>
        </p:blipFill>
        <p:spPr>
          <a:xfrm>
            <a:off x="3340609" y="873202"/>
            <a:ext cx="5510784" cy="4133088"/>
          </a:xfrm>
          <a:prstGeom prst="rect">
            <a:avLst/>
          </a:prstGeom>
        </p:spPr>
      </p:pic>
    </p:spTree>
    <p:extLst>
      <p:ext uri="{BB962C8B-B14F-4D97-AF65-F5344CB8AC3E}">
        <p14:creationId xmlns:p14="http://schemas.microsoft.com/office/powerpoint/2010/main" val="4125779238"/>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9A69AF-D57B-49B4-886C-D4A5DC19442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CABDC08D-6093-4397-92D4-54D00E2BB1C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A17B75C-5F92-49F8-8ECA-98F8A8BD8E42}"/>
              </a:ext>
            </a:extLst>
          </p:cNvPr>
          <p:cNvSpPr>
            <a:spLocks noGrp="1"/>
          </p:cNvSpPr>
          <p:nvPr>
            <p:ph type="title"/>
          </p:nvPr>
        </p:nvSpPr>
        <p:spPr>
          <a:xfrm>
            <a:off x="451515" y="1734857"/>
            <a:ext cx="3765483" cy="3388287"/>
          </a:xfrm>
        </p:spPr>
        <p:txBody>
          <a:bodyPr anchor="ctr">
            <a:normAutofit/>
          </a:bodyPr>
          <a:lstStyle/>
          <a:p>
            <a:r>
              <a:rPr lang="en-US" dirty="0"/>
              <a:t>How cancer affects ages</a:t>
            </a:r>
          </a:p>
        </p:txBody>
      </p:sp>
      <p:sp>
        <p:nvSpPr>
          <p:cNvPr id="3" name="Content Placeholder 2">
            <a:extLst>
              <a:ext uri="{FF2B5EF4-FFF2-40B4-BE49-F238E27FC236}">
                <a16:creationId xmlns:a16="http://schemas.microsoft.com/office/drawing/2014/main" id="{080A7D1B-6092-49DE-B38F-7DD4054D2427}"/>
              </a:ext>
            </a:extLst>
          </p:cNvPr>
          <p:cNvSpPr>
            <a:spLocks noGrp="1"/>
          </p:cNvSpPr>
          <p:nvPr>
            <p:ph idx="1"/>
          </p:nvPr>
        </p:nvSpPr>
        <p:spPr>
          <a:xfrm>
            <a:off x="6008068" y="978993"/>
            <a:ext cx="5365218" cy="4900014"/>
          </a:xfrm>
          <a:effectLst/>
        </p:spPr>
        <p:txBody>
          <a:bodyPr>
            <a:normAutofit/>
          </a:bodyPr>
          <a:lstStyle/>
          <a:p>
            <a:r>
              <a:rPr lang="en-US" dirty="0"/>
              <a:t>Cancer can happen at any age, however its more common in older </a:t>
            </a:r>
            <a:r>
              <a:rPr lang="en-US" dirty="0" smtClean="0"/>
              <a:t>people. </a:t>
            </a:r>
            <a:endParaRPr lang="en-US" dirty="0"/>
          </a:p>
          <a:p>
            <a:r>
              <a:rPr lang="en-US" dirty="0"/>
              <a:t>The median age for breast cancer is 66 years </a:t>
            </a:r>
            <a:r>
              <a:rPr lang="en-US" dirty="0" smtClean="0"/>
              <a:t>old. </a:t>
            </a:r>
            <a:endParaRPr lang="en-US" dirty="0"/>
          </a:p>
          <a:p>
            <a:r>
              <a:rPr lang="en-US" dirty="0"/>
              <a:t>B</a:t>
            </a:r>
            <a:r>
              <a:rPr lang="en-US" dirty="0" smtClean="0"/>
              <a:t>one </a:t>
            </a:r>
            <a:r>
              <a:rPr lang="en-US" dirty="0"/>
              <a:t>cancer </a:t>
            </a:r>
            <a:r>
              <a:rPr lang="en-US" dirty="0" smtClean="0"/>
              <a:t>affects </a:t>
            </a:r>
            <a:r>
              <a:rPr lang="en-US" dirty="0"/>
              <a:t>mostly people under the age of twenty.</a:t>
            </a:r>
          </a:p>
          <a:p>
            <a:r>
              <a:rPr lang="en-US" dirty="0"/>
              <a:t>And ten percent of </a:t>
            </a:r>
            <a:r>
              <a:rPr lang="en-US" dirty="0">
                <a:ea typeface="+mn-lt"/>
                <a:cs typeface="+mn-lt"/>
              </a:rPr>
              <a:t>L</a:t>
            </a:r>
            <a:r>
              <a:rPr lang="en-US" dirty="0" smtClean="0">
                <a:ea typeface="+mn-lt"/>
                <a:cs typeface="+mn-lt"/>
              </a:rPr>
              <a:t>eukemia diagnoses occur </a:t>
            </a:r>
            <a:r>
              <a:rPr lang="en-US" dirty="0">
                <a:ea typeface="+mn-lt"/>
                <a:cs typeface="+mn-lt"/>
              </a:rPr>
              <a:t>in people under the age 20.</a:t>
            </a:r>
          </a:p>
          <a:p>
            <a:r>
              <a:rPr lang="en-US" dirty="0"/>
              <a:t>80% of Breast cancers are found in women over the age of 50. </a:t>
            </a:r>
          </a:p>
          <a:p>
            <a:endParaRPr lang="en-US" dirty="0"/>
          </a:p>
        </p:txBody>
      </p:sp>
    </p:spTree>
    <p:extLst>
      <p:ext uri="{BB962C8B-B14F-4D97-AF65-F5344CB8AC3E}">
        <p14:creationId xmlns:p14="http://schemas.microsoft.com/office/powerpoint/2010/main" val="3773283632"/>
      </p:ext>
    </p:extLst>
  </p:cSld>
  <p:clrMapOvr>
    <a:masterClrMapping/>
  </p:clrMapOvr>
  <p:transition spd="slow">
    <p:wheel spokes="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85B3A411-39CB-4453-9F3D-FA48206632B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EA6BEF4-FF2F-44D3-9F32-9FC00818E72C}"/>
              </a:ext>
            </a:extLst>
          </p:cNvPr>
          <p:cNvSpPr>
            <a:spLocks noGrp="1"/>
          </p:cNvSpPr>
          <p:nvPr>
            <p:ph type="title"/>
          </p:nvPr>
        </p:nvSpPr>
        <p:spPr>
          <a:xfrm>
            <a:off x="105512" y="3011362"/>
            <a:ext cx="4419090" cy="3781101"/>
          </a:xfrm>
        </p:spPr>
        <p:txBody>
          <a:bodyPr vert="horz" lIns="91440" tIns="45720" rIns="91440" bIns="45720" rtlCol="0" anchor="b">
            <a:normAutofit/>
          </a:bodyPr>
          <a:lstStyle/>
          <a:p>
            <a:pPr algn="ctr"/>
            <a:r>
              <a:rPr lang="en-US" sz="5400" dirty="0"/>
              <a:t>BE AWARE</a:t>
            </a:r>
            <a:endParaRPr lang="en-US" dirty="0"/>
          </a:p>
        </p:txBody>
      </p:sp>
      <p:sp>
        <p:nvSpPr>
          <p:cNvPr id="8" name="Rectangle 11">
            <a:extLst>
              <a:ext uri="{FF2B5EF4-FFF2-40B4-BE49-F238E27FC236}">
                <a16:creationId xmlns:a16="http://schemas.microsoft.com/office/drawing/2014/main" id="{40D573D2-DD8C-4E19-8BB2-1DC0767FDB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658" y="0"/>
            <a:ext cx="755294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0386" y="958640"/>
            <a:ext cx="6258150"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5" descr="A group of people posing for the camera&#10;&#10;Description generated with very high confidence">
            <a:extLst>
              <a:ext uri="{FF2B5EF4-FFF2-40B4-BE49-F238E27FC236}">
                <a16:creationId xmlns:a16="http://schemas.microsoft.com/office/drawing/2014/main" id="{BAAE92E9-FEAD-470B-A5FD-CA0541484732}"/>
              </a:ext>
            </a:extLst>
          </p:cNvPr>
          <p:cNvPicPr>
            <a:picLocks noGrp="1" noChangeAspect="1"/>
          </p:cNvPicPr>
          <p:nvPr>
            <p:ph idx="1"/>
          </p:nvPr>
        </p:nvPicPr>
        <p:blipFill rotWithShape="1">
          <a:blip r:embed="rId3"/>
          <a:stretch/>
        </p:blipFill>
        <p:spPr>
          <a:xfrm>
            <a:off x="191855" y="1339288"/>
            <a:ext cx="4235838" cy="2826998"/>
          </a:xfrm>
          <a:prstGeom prst="rect">
            <a:avLst/>
          </a:prstGeom>
        </p:spPr>
      </p:pic>
      <p:pic>
        <p:nvPicPr>
          <p:cNvPr id="9" name="Picture 10">
            <a:hlinkClick r:id="" action="ppaction://media"/>
            <a:extLst>
              <a:ext uri="{FF2B5EF4-FFF2-40B4-BE49-F238E27FC236}">
                <a16:creationId xmlns:a16="http://schemas.microsoft.com/office/drawing/2014/main" id="{A37BE5BE-4627-4071-9291-B0DFAF6F08FD}"/>
              </a:ext>
            </a:extLst>
          </p:cNvPr>
          <p:cNvPicPr>
            <a:picLocks noRot="1" noChangeAspect="1"/>
          </p:cNvPicPr>
          <p:nvPr>
            <a:videoFile r:link="rId1"/>
          </p:nvPr>
        </p:nvPicPr>
        <p:blipFill>
          <a:blip r:embed="rId4"/>
          <a:stretch>
            <a:fillRect/>
          </a:stretch>
        </p:blipFill>
        <p:spPr>
          <a:xfrm>
            <a:off x="5506527" y="1151090"/>
            <a:ext cx="5865961" cy="4570201"/>
          </a:xfrm>
          <a:prstGeom prst="rect">
            <a:avLst/>
          </a:prstGeom>
        </p:spPr>
      </p:pic>
    </p:spTree>
    <p:extLst>
      <p:ext uri="{BB962C8B-B14F-4D97-AF65-F5344CB8AC3E}">
        <p14:creationId xmlns:p14="http://schemas.microsoft.com/office/powerpoint/2010/main" val="9735260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1E0D4A3-ECB8-4689-ABDB-9CE848CE83B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A7CF83A-922D-4BFE-AF11-EE1B76E70DFB}"/>
              </a:ext>
            </a:extLst>
          </p:cNvPr>
          <p:cNvSpPr>
            <a:spLocks noGrp="1"/>
          </p:cNvSpPr>
          <p:nvPr>
            <p:ph type="title"/>
          </p:nvPr>
        </p:nvSpPr>
        <p:spPr>
          <a:xfrm>
            <a:off x="810000" y="447188"/>
            <a:ext cx="10571998" cy="970450"/>
          </a:xfrm>
          <a:effectLst/>
        </p:spPr>
        <p:txBody>
          <a:bodyPr anchor="ctr">
            <a:normAutofit/>
          </a:bodyPr>
          <a:lstStyle/>
          <a:p>
            <a:pPr algn="ctr"/>
            <a:r>
              <a:rPr lang="en-US" sz="2800" dirty="0">
                <a:solidFill>
                  <a:schemeClr val="tx1"/>
                </a:solidFill>
              </a:rPr>
              <a:t>Works Cited</a:t>
            </a:r>
          </a:p>
        </p:txBody>
      </p:sp>
      <p:sp>
        <p:nvSpPr>
          <p:cNvPr id="10" name="Freeform: Shape 9">
            <a:extLst>
              <a:ext uri="{FF2B5EF4-FFF2-40B4-BE49-F238E27FC236}">
                <a16:creationId xmlns:a16="http://schemas.microsoft.com/office/drawing/2014/main" id="{8854772B-9C8F-4037-89E0-3A45208AB39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0593DFC0-7E05-44D7-83A6-4AB7521D65B6}"/>
              </a:ext>
            </a:extLst>
          </p:cNvPr>
          <p:cNvSpPr>
            <a:spLocks noGrp="1"/>
          </p:cNvSpPr>
          <p:nvPr>
            <p:ph idx="1"/>
          </p:nvPr>
        </p:nvSpPr>
        <p:spPr>
          <a:xfrm>
            <a:off x="1115732" y="2222287"/>
            <a:ext cx="9966953" cy="3873713"/>
          </a:xfrm>
          <a:effectLst/>
        </p:spPr>
        <p:txBody>
          <a:bodyPr>
            <a:normAutofit fontScale="77500" lnSpcReduction="20000"/>
          </a:bodyPr>
          <a:lstStyle/>
          <a:p>
            <a:r>
              <a:rPr lang="en-US" dirty="0" smtClean="0">
                <a:ea typeface="+mn-lt"/>
                <a:cs typeface="+mn-lt"/>
              </a:rPr>
              <a:t>“</a:t>
            </a:r>
            <a:r>
              <a:rPr lang="en-US" dirty="0">
                <a:ea typeface="+mn-lt"/>
                <a:cs typeface="+mn-lt"/>
              </a:rPr>
              <a:t>Women and Cancer.” </a:t>
            </a:r>
            <a:r>
              <a:rPr lang="en-US" i="1" dirty="0">
                <a:ea typeface="+mn-lt"/>
                <a:cs typeface="+mn-lt"/>
              </a:rPr>
              <a:t>Cancer Treatment Centers of America</a:t>
            </a:r>
            <a:r>
              <a:rPr lang="en-US" dirty="0">
                <a:ea typeface="+mn-lt"/>
                <a:cs typeface="+mn-lt"/>
              </a:rPr>
              <a:t>, 19 July 2019, </a:t>
            </a:r>
            <a:endParaRPr lang="en-US" dirty="0"/>
          </a:p>
          <a:p>
            <a:r>
              <a:rPr lang="en-US" dirty="0">
                <a:ea typeface="+mn-lt"/>
                <a:cs typeface="+mn-lt"/>
              </a:rPr>
              <a:t>“Cancer: Definition of Cancer in English by </a:t>
            </a:r>
            <a:r>
              <a:rPr lang="en-US" dirty="0" err="1">
                <a:ea typeface="+mn-lt"/>
                <a:cs typeface="+mn-lt"/>
              </a:rPr>
              <a:t>Lexico</a:t>
            </a:r>
            <a:r>
              <a:rPr lang="en-US" dirty="0">
                <a:ea typeface="+mn-lt"/>
                <a:cs typeface="+mn-lt"/>
              </a:rPr>
              <a:t> Dictionaries.” </a:t>
            </a:r>
            <a:r>
              <a:rPr lang="en-US" i="1" dirty="0" err="1">
                <a:ea typeface="+mn-lt"/>
                <a:cs typeface="+mn-lt"/>
              </a:rPr>
              <a:t>Lexico</a:t>
            </a:r>
            <a:r>
              <a:rPr lang="en-US" i="1" dirty="0">
                <a:ea typeface="+mn-lt"/>
                <a:cs typeface="+mn-lt"/>
              </a:rPr>
              <a:t> Dictionaries | English</a:t>
            </a:r>
            <a:r>
              <a:rPr lang="en-US" dirty="0">
                <a:ea typeface="+mn-lt"/>
                <a:cs typeface="+mn-lt"/>
              </a:rPr>
              <a:t>, </a:t>
            </a:r>
            <a:r>
              <a:rPr lang="en-US" dirty="0" err="1">
                <a:ea typeface="+mn-lt"/>
                <a:cs typeface="+mn-lt"/>
              </a:rPr>
              <a:t>Lexico</a:t>
            </a:r>
            <a:r>
              <a:rPr lang="en-US" dirty="0">
                <a:ea typeface="+mn-lt"/>
                <a:cs typeface="+mn-lt"/>
              </a:rPr>
              <a:t> Dictionaries, .</a:t>
            </a:r>
            <a:endParaRPr lang="en-US" dirty="0"/>
          </a:p>
          <a:p>
            <a:r>
              <a:rPr lang="en-US" dirty="0">
                <a:ea typeface="+mn-lt"/>
                <a:cs typeface="+mn-lt"/>
              </a:rPr>
              <a:t>“Number of Cancer Deaths per 100,000 Population by Gender.” </a:t>
            </a:r>
            <a:r>
              <a:rPr lang="en-US" i="1" dirty="0">
                <a:ea typeface="+mn-lt"/>
                <a:cs typeface="+mn-lt"/>
              </a:rPr>
              <a:t>The Henry J. Kaiser Family Foundation</a:t>
            </a:r>
            <a:r>
              <a:rPr lang="en-US" dirty="0">
                <a:ea typeface="+mn-lt"/>
                <a:cs typeface="+mn-lt"/>
              </a:rPr>
              <a:t>, 11 Feb. 2019, </a:t>
            </a:r>
            <a:endParaRPr lang="en-US" dirty="0"/>
          </a:p>
          <a:p>
            <a:r>
              <a:rPr lang="en-US" dirty="0">
                <a:ea typeface="+mn-lt"/>
                <a:cs typeface="+mn-lt"/>
              </a:rPr>
              <a:t>"Age and Cancer risk." </a:t>
            </a:r>
            <a:r>
              <a:rPr lang="en-US" i="1" dirty="0">
                <a:ea typeface="+mn-lt"/>
                <a:cs typeface="+mn-lt"/>
              </a:rPr>
              <a:t>National Cancer Institute</a:t>
            </a:r>
            <a:r>
              <a:rPr lang="en-US" dirty="0">
                <a:ea typeface="+mn-lt"/>
                <a:cs typeface="+mn-lt"/>
              </a:rPr>
              <a:t>, </a:t>
            </a:r>
          </a:p>
          <a:p>
            <a:r>
              <a:rPr lang="en-US" dirty="0">
                <a:ea typeface="+mn-lt"/>
                <a:cs typeface="+mn-lt"/>
              </a:rPr>
              <a:t>Pirani, </a:t>
            </a:r>
            <a:r>
              <a:rPr lang="en-US" dirty="0" err="1">
                <a:ea typeface="+mn-lt"/>
                <a:cs typeface="+mn-lt"/>
              </a:rPr>
              <a:t>Fiza</a:t>
            </a:r>
            <a:r>
              <a:rPr lang="en-US" dirty="0">
                <a:ea typeface="+mn-lt"/>
                <a:cs typeface="+mn-lt"/>
              </a:rPr>
              <a:t>. “Why Are More Black Women Dying of Breast Cancer Compared to White Women?” </a:t>
            </a:r>
            <a:r>
              <a:rPr lang="en-US" i="1" dirty="0" err="1">
                <a:ea typeface="+mn-lt"/>
                <a:cs typeface="+mn-lt"/>
              </a:rPr>
              <a:t>Ajc</a:t>
            </a:r>
            <a:r>
              <a:rPr lang="en-US" dirty="0">
                <a:ea typeface="+mn-lt"/>
                <a:cs typeface="+mn-lt"/>
              </a:rPr>
              <a:t>, The Atlanta Journal-Constitution, 6 Dec. 2017</a:t>
            </a:r>
          </a:p>
          <a:p>
            <a:r>
              <a:rPr lang="en-US" dirty="0">
                <a:ea typeface="+mn-lt"/>
                <a:cs typeface="+mn-lt"/>
              </a:rPr>
              <a:t>“Breast Cancer.” </a:t>
            </a:r>
            <a:r>
              <a:rPr lang="en-US" i="1" dirty="0">
                <a:ea typeface="+mn-lt"/>
                <a:cs typeface="+mn-lt"/>
              </a:rPr>
              <a:t>Mayo Clinic</a:t>
            </a:r>
            <a:r>
              <a:rPr lang="en-US" dirty="0">
                <a:ea typeface="+mn-lt"/>
                <a:cs typeface="+mn-lt"/>
              </a:rPr>
              <a:t>, Mayo Foundation for Medical Education and Research, 22 May 2019, </a:t>
            </a:r>
            <a:endParaRPr lang="en-US" dirty="0"/>
          </a:p>
          <a:p>
            <a:r>
              <a:rPr lang="en-US" dirty="0">
                <a:ea typeface="+mn-lt"/>
                <a:cs typeface="+mn-lt"/>
              </a:rPr>
              <a:t>“Number of Cancer Deaths per 100,000 Population by Gender.” </a:t>
            </a:r>
            <a:r>
              <a:rPr lang="en-US" i="1" dirty="0">
                <a:ea typeface="+mn-lt"/>
                <a:cs typeface="+mn-lt"/>
              </a:rPr>
              <a:t>The Henry J. Kaiser Family Foundation</a:t>
            </a:r>
            <a:r>
              <a:rPr lang="en-US" dirty="0">
                <a:ea typeface="+mn-lt"/>
                <a:cs typeface="+mn-lt"/>
              </a:rPr>
              <a:t>, 11 Feb. 2019, </a:t>
            </a:r>
            <a:endParaRPr lang="en-US" dirty="0"/>
          </a:p>
          <a:p>
            <a:r>
              <a:rPr lang="en-US" dirty="0">
                <a:ea typeface="+mn-lt"/>
                <a:cs typeface="+mn-lt"/>
              </a:rPr>
              <a:t>“What Is Gastro-Intestinal (GI) Cancer?: GI Cancer Explained.” </a:t>
            </a:r>
            <a:r>
              <a:rPr lang="en-US" i="1" dirty="0">
                <a:ea typeface="+mn-lt"/>
                <a:cs typeface="+mn-lt"/>
              </a:rPr>
              <a:t>GI Cancer</a:t>
            </a:r>
            <a:r>
              <a:rPr lang="en-US" dirty="0">
                <a:ea typeface="+mn-lt"/>
                <a:cs typeface="+mn-lt"/>
              </a:rPr>
              <a:t>,</a:t>
            </a:r>
            <a:r>
              <a:rPr lang="en-US" dirty="0"/>
              <a:t/>
            </a:r>
            <a:br>
              <a:rPr lang="en-US" dirty="0"/>
            </a:br>
            <a:r>
              <a:rPr lang="en-US" dirty="0"/>
              <a:t/>
            </a:r>
            <a:br>
              <a:rPr lang="en-US" dirty="0"/>
            </a:br>
            <a:r>
              <a:rPr lang="en-US" dirty="0">
                <a:ea typeface="+mn-lt"/>
                <a:cs typeface="+mn-lt"/>
              </a:rPr>
              <a:t>“Lung Cancer.” </a:t>
            </a:r>
            <a:r>
              <a:rPr lang="en-US" i="1" dirty="0">
                <a:ea typeface="+mn-lt"/>
                <a:cs typeface="+mn-lt"/>
              </a:rPr>
              <a:t>Mayo Clinic</a:t>
            </a:r>
            <a:r>
              <a:rPr lang="en-US" dirty="0">
                <a:ea typeface="+mn-lt"/>
                <a:cs typeface="+mn-lt"/>
              </a:rPr>
              <a:t>, Mayo Foundation for Medical Education and Research, 16 Nov. 2018, </a:t>
            </a:r>
            <a:r>
              <a:rPr lang="en-US" dirty="0" smtClean="0"/>
              <a:t/>
            </a:r>
            <a:br>
              <a:rPr lang="en-US" dirty="0" smtClean="0"/>
            </a:br>
            <a:r>
              <a:rPr lang="en-US" dirty="0" smtClean="0">
                <a:ea typeface="+mn-lt"/>
                <a:cs typeface="+mn-lt"/>
              </a:rPr>
              <a:t>Harvard Health Publishing. “Lung Cancer in Women.” </a:t>
            </a:r>
            <a:r>
              <a:rPr lang="en-US" i="1" dirty="0" smtClean="0">
                <a:ea typeface="+mn-lt"/>
                <a:cs typeface="+mn-lt"/>
              </a:rPr>
              <a:t>Harvard Health</a:t>
            </a:r>
            <a:r>
              <a:rPr lang="en-US" dirty="0" smtClean="0">
                <a:ea typeface="+mn-lt"/>
                <a:cs typeface="+mn-lt"/>
              </a:rPr>
              <a:t>, </a:t>
            </a:r>
            <a:r>
              <a:rPr lang="en-US" dirty="0" smtClean="0"/>
              <a:t>“Am I at Risk of Breast Cancer?” </a:t>
            </a:r>
            <a:r>
              <a:rPr lang="en-US" i="1" dirty="0" smtClean="0"/>
              <a:t>Breast Cancer Care</a:t>
            </a:r>
            <a:r>
              <a:rPr lang="en-US" dirty="0" smtClean="0"/>
              <a:t>, 20 Nov. 2018, </a:t>
            </a:r>
          </a:p>
          <a:p>
            <a:endParaRPr lang="en-US" dirty="0"/>
          </a:p>
          <a:p>
            <a:endParaRPr lang="en-US" dirty="0"/>
          </a:p>
        </p:txBody>
      </p:sp>
    </p:spTree>
    <p:extLst>
      <p:ext uri="{BB962C8B-B14F-4D97-AF65-F5344CB8AC3E}">
        <p14:creationId xmlns:p14="http://schemas.microsoft.com/office/powerpoint/2010/main" val="5986365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6">
            <a:extLst>
              <a:ext uri="{FF2B5EF4-FFF2-40B4-BE49-F238E27FC236}">
                <a16:creationId xmlns:a16="http://schemas.microsoft.com/office/drawing/2014/main" id="{E5A10C92-5805-4C39-9BF6-507F3B9661A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5" name="Rectangle 14">
            <a:extLst>
              <a:ext uri="{FF2B5EF4-FFF2-40B4-BE49-F238E27FC236}">
                <a16:creationId xmlns:a16="http://schemas.microsoft.com/office/drawing/2014/main" id="{54047A07-72EC-41BC-A55F-C264F639FB2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5" descr="A picture containing object, abacus&#10;&#10;Description generated with high confidence">
            <a:extLst>
              <a:ext uri="{FF2B5EF4-FFF2-40B4-BE49-F238E27FC236}">
                <a16:creationId xmlns:a16="http://schemas.microsoft.com/office/drawing/2014/main" id="{34634008-47F0-4719-918E-92D69E3AA2DA}"/>
              </a:ext>
            </a:extLst>
          </p:cNvPr>
          <p:cNvPicPr>
            <a:picLocks noChangeAspect="1"/>
          </p:cNvPicPr>
          <p:nvPr/>
        </p:nvPicPr>
        <p:blipFill rotWithShape="1">
          <a:blip r:embed="rId3">
            <a:alphaModFix amt="40000"/>
          </a:blip>
          <a:srcRect t="4179" b="10915"/>
          <a:stretch/>
        </p:blipFill>
        <p:spPr>
          <a:xfrm>
            <a:off x="20" y="10"/>
            <a:ext cx="12191980" cy="6857990"/>
          </a:xfrm>
          <a:prstGeom prst="rect">
            <a:avLst/>
          </a:prstGeom>
        </p:spPr>
      </p:pic>
      <p:sp>
        <p:nvSpPr>
          <p:cNvPr id="2" name="Title 1">
            <a:extLst>
              <a:ext uri="{FF2B5EF4-FFF2-40B4-BE49-F238E27FC236}">
                <a16:creationId xmlns:a16="http://schemas.microsoft.com/office/drawing/2014/main" id="{F266081D-517B-5D43-A7B4-E67DDEDC0B31}"/>
              </a:ext>
            </a:extLst>
          </p:cNvPr>
          <p:cNvSpPr>
            <a:spLocks noGrp="1"/>
          </p:cNvSpPr>
          <p:nvPr>
            <p:ph type="title"/>
          </p:nvPr>
        </p:nvSpPr>
        <p:spPr>
          <a:xfrm>
            <a:off x="810001" y="1449147"/>
            <a:ext cx="10572000" cy="3732453"/>
          </a:xfrm>
        </p:spPr>
        <p:txBody>
          <a:bodyPr vert="horz" lIns="91440" tIns="45720" rIns="91440" bIns="45720" rtlCol="0" anchor="b">
            <a:normAutofit/>
          </a:bodyPr>
          <a:lstStyle/>
          <a:p>
            <a:pPr algn="l"/>
            <a:r>
              <a:rPr lang="en-US" sz="5400"/>
              <a:t>Thank You, Any Questions?</a:t>
            </a:r>
          </a:p>
        </p:txBody>
      </p:sp>
      <p:sp>
        <p:nvSpPr>
          <p:cNvPr id="3" name="Text Placeholder 2">
            <a:extLst>
              <a:ext uri="{FF2B5EF4-FFF2-40B4-BE49-F238E27FC236}">
                <a16:creationId xmlns:a16="http://schemas.microsoft.com/office/drawing/2014/main" id="{2D219505-9D7D-47EE-B8DA-D2301EBFA319}"/>
              </a:ext>
            </a:extLst>
          </p:cNvPr>
          <p:cNvSpPr>
            <a:spLocks noGrp="1"/>
          </p:cNvSpPr>
          <p:nvPr>
            <p:ph type="body" idx="1"/>
          </p:nvPr>
        </p:nvSpPr>
        <p:spPr>
          <a:xfrm>
            <a:off x="810001" y="5280847"/>
            <a:ext cx="10572000" cy="434974"/>
          </a:xfrm>
        </p:spPr>
        <p:txBody>
          <a:bodyPr vert="horz" lIns="91440" tIns="45720" rIns="91440" bIns="45720" rtlCol="0" anchor="t">
            <a:normAutofit/>
          </a:bodyPr>
          <a:lstStyle/>
          <a:p>
            <a:pPr algn="l"/>
            <a:endParaRPr lang="en-US"/>
          </a:p>
        </p:txBody>
      </p:sp>
    </p:spTree>
    <p:extLst>
      <p:ext uri="{BB962C8B-B14F-4D97-AF65-F5344CB8AC3E}">
        <p14:creationId xmlns:p14="http://schemas.microsoft.com/office/powerpoint/2010/main" val="1415831721"/>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5" descr="A close up of a person&#10;&#10;Description generated with very high confidence">
            <a:extLst>
              <a:ext uri="{FF2B5EF4-FFF2-40B4-BE49-F238E27FC236}">
                <a16:creationId xmlns:a16="http://schemas.microsoft.com/office/drawing/2014/main" id="{A45EDD03-5B5F-4474-8B77-D162198396D0}"/>
              </a:ext>
            </a:extLst>
          </p:cNvPr>
          <p:cNvPicPr>
            <a:picLocks noChangeAspect="1"/>
          </p:cNvPicPr>
          <p:nvPr/>
        </p:nvPicPr>
        <p:blipFill rotWithShape="1">
          <a:blip r:embed="rId2">
            <a:alphaModFix amt="4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02F499E3-C06D-4053-BB87-A83EDCEE9904}"/>
              </a:ext>
            </a:extLst>
          </p:cNvPr>
          <p:cNvSpPr>
            <a:spLocks noGrp="1"/>
          </p:cNvSpPr>
          <p:nvPr>
            <p:ph type="title"/>
          </p:nvPr>
        </p:nvSpPr>
        <p:spPr>
          <a:xfrm>
            <a:off x="824377" y="317792"/>
            <a:ext cx="10571998" cy="970450"/>
          </a:xfrm>
        </p:spPr>
        <p:txBody>
          <a:bodyPr vert="horz" lIns="91440" tIns="45720" rIns="91440" bIns="45720" rtlCol="0" anchor="b">
            <a:normAutofit/>
          </a:bodyPr>
          <a:lstStyle/>
          <a:p>
            <a:r>
              <a:rPr lang="en-US" u="sng" dirty="0"/>
              <a:t>Agenda</a:t>
            </a:r>
          </a:p>
        </p:txBody>
      </p:sp>
      <p:sp>
        <p:nvSpPr>
          <p:cNvPr id="5" name="TextBox 4">
            <a:extLst>
              <a:ext uri="{FF2B5EF4-FFF2-40B4-BE49-F238E27FC236}">
                <a16:creationId xmlns:a16="http://schemas.microsoft.com/office/drawing/2014/main" id="{18724667-1476-44C4-AC14-53C28C0EF376}"/>
              </a:ext>
            </a:extLst>
          </p:cNvPr>
          <p:cNvSpPr txBox="1"/>
          <p:nvPr/>
        </p:nvSpPr>
        <p:spPr>
          <a:xfrm>
            <a:off x="818712" y="3027418"/>
            <a:ext cx="10583328" cy="2831380"/>
          </a:xfrm>
          <a:prstGeom prst="rect">
            <a:avLst/>
          </a:prstGeom>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nSpc>
                <a:spcPct val="200000"/>
              </a:lnSpc>
              <a:spcBef>
                <a:spcPct val="20000"/>
              </a:spcBef>
              <a:spcAft>
                <a:spcPts val="600"/>
              </a:spcAft>
              <a:buClr>
                <a:schemeClr val="accent1"/>
              </a:buClr>
              <a:buFont typeface="Wingdings 2" charset="2"/>
              <a:buChar char=""/>
            </a:pPr>
            <a:r>
              <a:rPr lang="en-US" dirty="0"/>
              <a:t>1. Introduction</a:t>
            </a:r>
          </a:p>
          <a:p>
            <a:pPr>
              <a:lnSpc>
                <a:spcPct val="200000"/>
              </a:lnSpc>
              <a:spcBef>
                <a:spcPct val="20000"/>
              </a:spcBef>
              <a:spcAft>
                <a:spcPts val="600"/>
              </a:spcAft>
              <a:buClr>
                <a:schemeClr val="accent1"/>
              </a:buClr>
              <a:buFont typeface="Wingdings 2" charset="2"/>
              <a:buChar char=""/>
            </a:pPr>
            <a:r>
              <a:rPr lang="en-US" dirty="0"/>
              <a:t>2. Objective</a:t>
            </a:r>
          </a:p>
          <a:p>
            <a:pPr>
              <a:lnSpc>
                <a:spcPct val="200000"/>
              </a:lnSpc>
              <a:spcBef>
                <a:spcPct val="20000"/>
              </a:spcBef>
              <a:spcAft>
                <a:spcPts val="600"/>
              </a:spcAft>
              <a:buClr>
                <a:schemeClr val="accent1"/>
              </a:buClr>
              <a:buFont typeface="Wingdings 2" charset="2"/>
              <a:buChar char=""/>
            </a:pPr>
            <a:r>
              <a:rPr lang="en-US" dirty="0"/>
              <a:t>3. Graph</a:t>
            </a:r>
          </a:p>
          <a:p>
            <a:pPr>
              <a:lnSpc>
                <a:spcPct val="200000"/>
              </a:lnSpc>
              <a:spcBef>
                <a:spcPct val="20000"/>
              </a:spcBef>
              <a:spcAft>
                <a:spcPts val="600"/>
              </a:spcAft>
              <a:buClr>
                <a:schemeClr val="accent1"/>
              </a:buClr>
              <a:buFont typeface="Wingdings 2" charset="2"/>
              <a:buChar char=""/>
            </a:pPr>
            <a:r>
              <a:rPr lang="en-US" dirty="0"/>
              <a:t>4. Code</a:t>
            </a:r>
          </a:p>
          <a:p>
            <a:pPr>
              <a:lnSpc>
                <a:spcPct val="200000"/>
              </a:lnSpc>
              <a:spcBef>
                <a:spcPct val="20000"/>
              </a:spcBef>
              <a:spcAft>
                <a:spcPts val="600"/>
              </a:spcAft>
              <a:buClr>
                <a:schemeClr val="accent1"/>
              </a:buClr>
              <a:buFont typeface="Wingdings 2" charset="2"/>
              <a:buChar char=""/>
            </a:pPr>
            <a:r>
              <a:rPr lang="en-US" dirty="0"/>
              <a:t>5. Results</a:t>
            </a:r>
          </a:p>
          <a:p>
            <a:pPr>
              <a:lnSpc>
                <a:spcPct val="200000"/>
              </a:lnSpc>
              <a:spcBef>
                <a:spcPct val="20000"/>
              </a:spcBef>
              <a:spcAft>
                <a:spcPts val="600"/>
              </a:spcAft>
              <a:buClr>
                <a:schemeClr val="accent1"/>
              </a:buClr>
              <a:buFont typeface="Wingdings 2" charset="2"/>
              <a:buChar char=""/>
            </a:pPr>
            <a:r>
              <a:rPr lang="en-US" dirty="0"/>
              <a:t>6. Interpretation</a:t>
            </a:r>
          </a:p>
          <a:p>
            <a:pPr>
              <a:lnSpc>
                <a:spcPct val="200000"/>
              </a:lnSpc>
              <a:spcBef>
                <a:spcPct val="20000"/>
              </a:spcBef>
              <a:spcAft>
                <a:spcPts val="600"/>
              </a:spcAft>
              <a:buClr>
                <a:schemeClr val="accent1"/>
              </a:buClr>
              <a:buFont typeface="Wingdings 2" charset="2"/>
              <a:buChar char=""/>
            </a:pPr>
            <a:r>
              <a:rPr lang="en-US" dirty="0"/>
              <a:t>7. Research</a:t>
            </a:r>
          </a:p>
        </p:txBody>
      </p:sp>
    </p:spTree>
    <p:extLst>
      <p:ext uri="{BB962C8B-B14F-4D97-AF65-F5344CB8AC3E}">
        <p14:creationId xmlns:p14="http://schemas.microsoft.com/office/powerpoint/2010/main" val="1998068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 calcmode="lin" valueType="num">
                                      <p:cBhvr additive="base">
                                        <p:cTn id="23"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anim calcmode="lin" valueType="num">
                                      <p:cBhvr additive="base">
                                        <p:cTn id="2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5">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 calcmode="lin" valueType="num">
                                      <p:cBhvr additive="base">
                                        <p:cTn id="31"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8" name="Freeform 6">
            <a:extLst>
              <a:ext uri="{FF2B5EF4-FFF2-40B4-BE49-F238E27FC236}">
                <a16:creationId xmlns:a16="http://schemas.microsoft.com/office/drawing/2014/main" id="{9515B5F9-5D34-49FB-BBA4-CA1CBE71E3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70" name="Rectangle 69">
            <a:extLst>
              <a:ext uri="{FF2B5EF4-FFF2-40B4-BE49-F238E27FC236}">
                <a16:creationId xmlns:a16="http://schemas.microsoft.com/office/drawing/2014/main" id="{093DCB3A-D56C-48FE-8508-AD282C7E61D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 name="Picture 29" descr="A close up of a coral&#10;&#10;Description generated with very high confidence">
            <a:extLst>
              <a:ext uri="{FF2B5EF4-FFF2-40B4-BE49-F238E27FC236}">
                <a16:creationId xmlns:a16="http://schemas.microsoft.com/office/drawing/2014/main" id="{E621616F-40DC-417F-A971-A08E04E9AD62}"/>
              </a:ext>
            </a:extLst>
          </p:cNvPr>
          <p:cNvPicPr>
            <a:picLocks noChangeAspect="1"/>
          </p:cNvPicPr>
          <p:nvPr/>
        </p:nvPicPr>
        <p:blipFill rotWithShape="1">
          <a:blip r:embed="rId3"/>
          <a:srcRect l="35300" r="8280" b="1"/>
          <a:stretch/>
        </p:blipFill>
        <p:spPr>
          <a:xfrm>
            <a:off x="5985393" y="-1"/>
            <a:ext cx="6206607" cy="4125251"/>
          </a:xfrm>
          <a:prstGeom prst="rect">
            <a:avLst/>
          </a:prstGeom>
        </p:spPr>
      </p:pic>
      <p:sp useBgFill="1">
        <p:nvSpPr>
          <p:cNvPr id="72" name="Freeform 9">
            <a:extLst>
              <a:ext uri="{FF2B5EF4-FFF2-40B4-BE49-F238E27FC236}">
                <a16:creationId xmlns:a16="http://schemas.microsoft.com/office/drawing/2014/main" id="{2BB74F33-4365-4995-9200-DD03605686B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3F6D5E8-15CF-4755-910B-1B5A1E777357}"/>
              </a:ext>
            </a:extLst>
          </p:cNvPr>
          <p:cNvSpPr>
            <a:spLocks noGrp="1"/>
          </p:cNvSpPr>
          <p:nvPr>
            <p:ph type="title"/>
          </p:nvPr>
        </p:nvSpPr>
        <p:spPr>
          <a:xfrm>
            <a:off x="810001" y="824270"/>
            <a:ext cx="4763485" cy="3517390"/>
          </a:xfrm>
          <a:effectLst/>
        </p:spPr>
        <p:txBody>
          <a:bodyPr vert="horz" lIns="91440" tIns="45720" rIns="91440" bIns="45720" rtlCol="0" anchor="b">
            <a:normAutofit/>
          </a:bodyPr>
          <a:lstStyle/>
          <a:p>
            <a:r>
              <a:rPr lang="en-US" sz="5400" dirty="0">
                <a:solidFill>
                  <a:schemeClr val="tx1"/>
                </a:solidFill>
              </a:rPr>
              <a:t>Introduction</a:t>
            </a:r>
          </a:p>
        </p:txBody>
      </p:sp>
      <p:pic>
        <p:nvPicPr>
          <p:cNvPr id="63" name="Picture 63" descr="A picture containing outdoor&#10;&#10;Description generated with high confidence">
            <a:extLst>
              <a:ext uri="{FF2B5EF4-FFF2-40B4-BE49-F238E27FC236}">
                <a16:creationId xmlns:a16="http://schemas.microsoft.com/office/drawing/2014/main" id="{BCF1BC62-AA0A-457F-86B7-94905C3E3976}"/>
              </a:ext>
            </a:extLst>
          </p:cNvPr>
          <p:cNvPicPr>
            <a:picLocks noChangeAspect="1"/>
          </p:cNvPicPr>
          <p:nvPr/>
        </p:nvPicPr>
        <p:blipFill rotWithShape="1">
          <a:blip r:embed="rId4"/>
          <a:srcRect t="10752" r="-2" b="19810"/>
          <a:stretch/>
        </p:blipFill>
        <p:spPr>
          <a:xfrm>
            <a:off x="6485467" y="4213075"/>
            <a:ext cx="5706532" cy="2644924"/>
          </a:xfrm>
          <a:prstGeom prst="rect">
            <a:avLst/>
          </a:prstGeom>
        </p:spPr>
      </p:pic>
    </p:spTree>
    <p:extLst>
      <p:ext uri="{BB962C8B-B14F-4D97-AF65-F5344CB8AC3E}">
        <p14:creationId xmlns:p14="http://schemas.microsoft.com/office/powerpoint/2010/main" val="3180469327"/>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 name="Freeform 6">
            <a:extLst>
              <a:ext uri="{FF2B5EF4-FFF2-40B4-BE49-F238E27FC236}">
                <a16:creationId xmlns:a16="http://schemas.microsoft.com/office/drawing/2014/main" id="{488834F0-7589-4059-AF73-B6450931EC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graphicFrame>
        <p:nvGraphicFramePr>
          <p:cNvPr id="2" name="Content Placeholder 2" descr="Icon SmartArt">
            <a:extLst>
              <a:ext uri="{FF2B5EF4-FFF2-40B4-BE49-F238E27FC236}">
                <a16:creationId xmlns:a16="http://schemas.microsoft.com/office/drawing/2014/main" id="{F8133776-7733-47A8-8D6C-CD15FFA19DD4}"/>
              </a:ext>
            </a:extLst>
          </p:cNvPr>
          <p:cNvGraphicFramePr>
            <a:graphicFrameLocks/>
          </p:cNvGraphicFramePr>
          <p:nvPr>
            <p:extLst>
              <p:ext uri="{D42A27DB-BD31-4B8C-83A1-F6EECF244321}">
                <p14:modId xmlns:p14="http://schemas.microsoft.com/office/powerpoint/2010/main" val="3064969058"/>
              </p:ext>
            </p:extLst>
          </p:nvPr>
        </p:nvGraphicFramePr>
        <p:xfrm>
          <a:off x="819150" y="2494722"/>
          <a:ext cx="10553700" cy="33647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96" name="TextBox 995">
            <a:extLst>
              <a:ext uri="{FF2B5EF4-FFF2-40B4-BE49-F238E27FC236}">
                <a16:creationId xmlns:a16="http://schemas.microsoft.com/office/drawing/2014/main" id="{D2660078-23CA-45B5-A5DE-7ADBD398DBC7}"/>
              </a:ext>
            </a:extLst>
          </p:cNvPr>
          <p:cNvSpPr txBox="1"/>
          <p:nvPr/>
        </p:nvSpPr>
        <p:spPr>
          <a:xfrm>
            <a:off x="1431985" y="526211"/>
            <a:ext cx="8796067"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t>What are the top three cancer types found in women?</a:t>
            </a:r>
          </a:p>
        </p:txBody>
      </p:sp>
    </p:spTree>
    <p:extLst>
      <p:ext uri="{BB962C8B-B14F-4D97-AF65-F5344CB8AC3E}">
        <p14:creationId xmlns:p14="http://schemas.microsoft.com/office/powerpoint/2010/main" val="279497439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graphicEl>
                                              <a:dgm id="{837D26F2-A57A-46E0-97EF-C306308B60D1}"/>
                                            </p:graphicEl>
                                          </p:spTgt>
                                        </p:tgtEl>
                                        <p:attrNameLst>
                                          <p:attrName>style.visibility</p:attrName>
                                        </p:attrNameLst>
                                      </p:cBhvr>
                                      <p:to>
                                        <p:strVal val="visible"/>
                                      </p:to>
                                    </p:set>
                                    <p:anim calcmode="lin" valueType="num">
                                      <p:cBhvr additive="base">
                                        <p:cTn id="7" dur="500" fill="hold"/>
                                        <p:tgtEl>
                                          <p:spTgt spid="2">
                                            <p:graphicEl>
                                              <a:dgm id="{837D26F2-A57A-46E0-97EF-C306308B60D1}"/>
                                            </p:graphic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graphicEl>
                                              <a:dgm id="{837D26F2-A57A-46E0-97EF-C306308B60D1}"/>
                                            </p:graphic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graphicEl>
                                              <a:dgm id="{270D1B6D-D640-4869-9B83-F641BF4EF312}"/>
                                            </p:graphicEl>
                                          </p:spTgt>
                                        </p:tgtEl>
                                        <p:attrNameLst>
                                          <p:attrName>style.visibility</p:attrName>
                                        </p:attrNameLst>
                                      </p:cBhvr>
                                      <p:to>
                                        <p:strVal val="visible"/>
                                      </p:to>
                                    </p:set>
                                    <p:anim calcmode="lin" valueType="num">
                                      <p:cBhvr additive="base">
                                        <p:cTn id="11" dur="500" fill="hold"/>
                                        <p:tgtEl>
                                          <p:spTgt spid="2">
                                            <p:graphicEl>
                                              <a:dgm id="{270D1B6D-D640-4869-9B83-F641BF4EF312}"/>
                                            </p:graphicEl>
                                          </p:spTgt>
                                        </p:tgtEl>
                                        <p:attrNameLst>
                                          <p:attrName>ppt_x</p:attrName>
                                        </p:attrNameLst>
                                      </p:cBhvr>
                                      <p:tavLst>
                                        <p:tav tm="0">
                                          <p:val>
                                            <p:strVal val="#ppt_x"/>
                                          </p:val>
                                        </p:tav>
                                        <p:tav tm="100000">
                                          <p:val>
                                            <p:strVal val="#ppt_x"/>
                                          </p:val>
                                        </p:tav>
                                      </p:tavLst>
                                    </p:anim>
                                    <p:anim calcmode="lin" valueType="num">
                                      <p:cBhvr additive="base">
                                        <p:cTn id="12" dur="500" fill="hold"/>
                                        <p:tgtEl>
                                          <p:spTgt spid="2">
                                            <p:graphicEl>
                                              <a:dgm id="{270D1B6D-D640-4869-9B83-F641BF4EF312}"/>
                                            </p:graphic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
                                            <p:graphicEl>
                                              <a:dgm id="{C5D99679-3689-4BD6-B8ED-8AF2FE7AC459}"/>
                                            </p:graphicEl>
                                          </p:spTgt>
                                        </p:tgtEl>
                                        <p:attrNameLst>
                                          <p:attrName>style.visibility</p:attrName>
                                        </p:attrNameLst>
                                      </p:cBhvr>
                                      <p:to>
                                        <p:strVal val="visible"/>
                                      </p:to>
                                    </p:set>
                                    <p:anim calcmode="lin" valueType="num">
                                      <p:cBhvr additive="base">
                                        <p:cTn id="17" dur="500" fill="hold"/>
                                        <p:tgtEl>
                                          <p:spTgt spid="2">
                                            <p:graphicEl>
                                              <a:dgm id="{C5D99679-3689-4BD6-B8ED-8AF2FE7AC459}"/>
                                            </p:graphicEl>
                                          </p:spTgt>
                                        </p:tgtEl>
                                        <p:attrNameLst>
                                          <p:attrName>ppt_x</p:attrName>
                                        </p:attrNameLst>
                                      </p:cBhvr>
                                      <p:tavLst>
                                        <p:tav tm="0">
                                          <p:val>
                                            <p:strVal val="#ppt_x"/>
                                          </p:val>
                                        </p:tav>
                                        <p:tav tm="100000">
                                          <p:val>
                                            <p:strVal val="#ppt_x"/>
                                          </p:val>
                                        </p:tav>
                                      </p:tavLst>
                                    </p:anim>
                                    <p:anim calcmode="lin" valueType="num">
                                      <p:cBhvr additive="base">
                                        <p:cTn id="18" dur="500" fill="hold"/>
                                        <p:tgtEl>
                                          <p:spTgt spid="2">
                                            <p:graphicEl>
                                              <a:dgm id="{C5D99679-3689-4BD6-B8ED-8AF2FE7AC459}"/>
                                            </p:graphic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
                                            <p:graphicEl>
                                              <a:dgm id="{97BAC555-B7A0-4F05-B67D-A958939E594C}"/>
                                            </p:graphicEl>
                                          </p:spTgt>
                                        </p:tgtEl>
                                        <p:attrNameLst>
                                          <p:attrName>style.visibility</p:attrName>
                                        </p:attrNameLst>
                                      </p:cBhvr>
                                      <p:to>
                                        <p:strVal val="visible"/>
                                      </p:to>
                                    </p:set>
                                    <p:anim calcmode="lin" valueType="num">
                                      <p:cBhvr additive="base">
                                        <p:cTn id="21" dur="500" fill="hold"/>
                                        <p:tgtEl>
                                          <p:spTgt spid="2">
                                            <p:graphicEl>
                                              <a:dgm id="{97BAC555-B7A0-4F05-B67D-A958939E594C}"/>
                                            </p:graphicEl>
                                          </p:spTgt>
                                        </p:tgtEl>
                                        <p:attrNameLst>
                                          <p:attrName>ppt_x</p:attrName>
                                        </p:attrNameLst>
                                      </p:cBhvr>
                                      <p:tavLst>
                                        <p:tav tm="0">
                                          <p:val>
                                            <p:strVal val="#ppt_x"/>
                                          </p:val>
                                        </p:tav>
                                        <p:tav tm="100000">
                                          <p:val>
                                            <p:strVal val="#ppt_x"/>
                                          </p:val>
                                        </p:tav>
                                      </p:tavLst>
                                    </p:anim>
                                    <p:anim calcmode="lin" valueType="num">
                                      <p:cBhvr additive="base">
                                        <p:cTn id="22" dur="500" fill="hold"/>
                                        <p:tgtEl>
                                          <p:spTgt spid="2">
                                            <p:graphicEl>
                                              <a:dgm id="{97BAC555-B7A0-4F05-B67D-A958939E594C}"/>
                                            </p:graphic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2">
                                            <p:graphicEl>
                                              <a:dgm id="{C7454BC9-4A43-4E60-9E50-86018EBC8D50}"/>
                                            </p:graphicEl>
                                          </p:spTgt>
                                        </p:tgtEl>
                                        <p:attrNameLst>
                                          <p:attrName>style.visibility</p:attrName>
                                        </p:attrNameLst>
                                      </p:cBhvr>
                                      <p:to>
                                        <p:strVal val="visible"/>
                                      </p:to>
                                    </p:set>
                                    <p:anim calcmode="lin" valueType="num">
                                      <p:cBhvr additive="base">
                                        <p:cTn id="27" dur="500" fill="hold"/>
                                        <p:tgtEl>
                                          <p:spTgt spid="2">
                                            <p:graphicEl>
                                              <a:dgm id="{C7454BC9-4A43-4E60-9E50-86018EBC8D50}"/>
                                            </p:graphicEl>
                                          </p:spTgt>
                                        </p:tgtEl>
                                        <p:attrNameLst>
                                          <p:attrName>ppt_x</p:attrName>
                                        </p:attrNameLst>
                                      </p:cBhvr>
                                      <p:tavLst>
                                        <p:tav tm="0">
                                          <p:val>
                                            <p:strVal val="#ppt_x"/>
                                          </p:val>
                                        </p:tav>
                                        <p:tav tm="100000">
                                          <p:val>
                                            <p:strVal val="#ppt_x"/>
                                          </p:val>
                                        </p:tav>
                                      </p:tavLst>
                                    </p:anim>
                                    <p:anim calcmode="lin" valueType="num">
                                      <p:cBhvr additive="base">
                                        <p:cTn id="28" dur="500" fill="hold"/>
                                        <p:tgtEl>
                                          <p:spTgt spid="2">
                                            <p:graphicEl>
                                              <a:dgm id="{C7454BC9-4A43-4E60-9E50-86018EBC8D50}"/>
                                            </p:graphic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
                                            <p:graphicEl>
                                              <a:dgm id="{EBEA345F-4A7C-4A91-A521-796A62B21A8F}"/>
                                            </p:graphicEl>
                                          </p:spTgt>
                                        </p:tgtEl>
                                        <p:attrNameLst>
                                          <p:attrName>style.visibility</p:attrName>
                                        </p:attrNameLst>
                                      </p:cBhvr>
                                      <p:to>
                                        <p:strVal val="visible"/>
                                      </p:to>
                                    </p:set>
                                    <p:anim calcmode="lin" valueType="num">
                                      <p:cBhvr additive="base">
                                        <p:cTn id="31" dur="500" fill="hold"/>
                                        <p:tgtEl>
                                          <p:spTgt spid="2">
                                            <p:graphicEl>
                                              <a:dgm id="{EBEA345F-4A7C-4A91-A521-796A62B21A8F}"/>
                                            </p:graphic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graphicEl>
                                              <a:dgm id="{EBEA345F-4A7C-4A91-A521-796A62B21A8F}"/>
                                            </p:graphic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9A69AF-D57B-49B4-886C-D4A5DC19442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CABDC08D-6093-4397-92D4-54D00E2BB1C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3DAD725-5F55-45EE-9652-2806FEFCD806}"/>
              </a:ext>
            </a:extLst>
          </p:cNvPr>
          <p:cNvSpPr>
            <a:spLocks noGrp="1"/>
          </p:cNvSpPr>
          <p:nvPr>
            <p:ph type="title"/>
          </p:nvPr>
        </p:nvSpPr>
        <p:spPr>
          <a:xfrm>
            <a:off x="207100" y="1734857"/>
            <a:ext cx="5320255" cy="3388287"/>
          </a:xfrm>
        </p:spPr>
        <p:txBody>
          <a:bodyPr anchor="ctr">
            <a:normAutofit/>
          </a:bodyPr>
          <a:lstStyle/>
          <a:p>
            <a:r>
              <a:rPr lang="en-US" dirty="0"/>
              <a:t>Breast Cancer</a:t>
            </a:r>
            <a:br>
              <a:rPr lang="en-US" dirty="0"/>
            </a:br>
            <a:r>
              <a:rPr lang="en-US" dirty="0"/>
              <a:t>Digestive Cancer</a:t>
            </a:r>
            <a:br>
              <a:rPr lang="en-US" dirty="0"/>
            </a:br>
            <a:r>
              <a:rPr lang="en-US" dirty="0">
                <a:ea typeface="+mj-lt"/>
                <a:cs typeface="+mj-lt"/>
              </a:rPr>
              <a:t>Respiratory</a:t>
            </a:r>
            <a:r>
              <a:rPr lang="en-US" dirty="0"/>
              <a:t> Cancer</a:t>
            </a:r>
            <a:br>
              <a:rPr lang="en-US" dirty="0"/>
            </a:br>
            <a:endParaRPr lang="en-US" dirty="0"/>
          </a:p>
        </p:txBody>
      </p:sp>
      <p:sp>
        <p:nvSpPr>
          <p:cNvPr id="3" name="Content Placeholder 2">
            <a:extLst>
              <a:ext uri="{FF2B5EF4-FFF2-40B4-BE49-F238E27FC236}">
                <a16:creationId xmlns:a16="http://schemas.microsoft.com/office/drawing/2014/main" id="{63301D95-7CCF-4A2D-BBB7-04DC3FF4AB2B}"/>
              </a:ext>
            </a:extLst>
          </p:cNvPr>
          <p:cNvSpPr>
            <a:spLocks noGrp="1"/>
          </p:cNvSpPr>
          <p:nvPr>
            <p:ph idx="1"/>
          </p:nvPr>
        </p:nvSpPr>
        <p:spPr>
          <a:xfrm>
            <a:off x="5527355" y="540327"/>
            <a:ext cx="6235153" cy="6040582"/>
          </a:xfrm>
          <a:effectLst/>
        </p:spPr>
        <p:txBody>
          <a:bodyPr>
            <a:normAutofit fontScale="62500" lnSpcReduction="20000"/>
          </a:bodyPr>
          <a:lstStyle/>
          <a:p>
            <a:pPr marL="0" indent="0">
              <a:buNone/>
            </a:pPr>
            <a:r>
              <a:rPr lang="en-US" sz="3000" b="1" u="sng" dirty="0"/>
              <a:t>Breast Cancer</a:t>
            </a:r>
          </a:p>
          <a:p>
            <a:pPr marL="0" indent="0">
              <a:buNone/>
            </a:pPr>
            <a:r>
              <a:rPr lang="en-US" sz="3000" dirty="0"/>
              <a:t>- F</a:t>
            </a:r>
            <a:r>
              <a:rPr lang="en-US" sz="3000" dirty="0" smtClean="0"/>
              <a:t>orm </a:t>
            </a:r>
            <a:r>
              <a:rPr lang="en-US" sz="3000" dirty="0"/>
              <a:t>of cancer that takes place in the cells of the breasts</a:t>
            </a:r>
          </a:p>
          <a:p>
            <a:pPr marL="0" indent="0">
              <a:buNone/>
            </a:pPr>
            <a:r>
              <a:rPr lang="en-US" sz="3000" dirty="0"/>
              <a:t>- </a:t>
            </a:r>
            <a:r>
              <a:rPr lang="en-US" sz="3000" dirty="0" smtClean="0"/>
              <a:t>Occurs </a:t>
            </a:r>
            <a:r>
              <a:rPr lang="en-US" sz="3000" dirty="0"/>
              <a:t>when breast cells grow abnormally </a:t>
            </a:r>
          </a:p>
          <a:p>
            <a:pPr marL="0" indent="0">
              <a:buNone/>
            </a:pPr>
            <a:r>
              <a:rPr lang="en-US" sz="3000" dirty="0"/>
              <a:t>- </a:t>
            </a:r>
            <a:r>
              <a:rPr lang="en-US" sz="3000" dirty="0" smtClean="0"/>
              <a:t>Mostly </a:t>
            </a:r>
            <a:r>
              <a:rPr lang="en-US" sz="3000" dirty="0"/>
              <a:t>affect women</a:t>
            </a:r>
          </a:p>
          <a:p>
            <a:pPr marL="0" indent="0">
              <a:buNone/>
            </a:pPr>
            <a:r>
              <a:rPr lang="en-US" sz="3000" dirty="0"/>
              <a:t>- </a:t>
            </a:r>
            <a:r>
              <a:rPr lang="en-US" sz="3000" dirty="0" smtClean="0"/>
              <a:t>Male </a:t>
            </a:r>
            <a:r>
              <a:rPr lang="en-US" sz="3000" dirty="0"/>
              <a:t>breast cancer is very rare</a:t>
            </a:r>
          </a:p>
          <a:p>
            <a:pPr marL="0" indent="0">
              <a:buNone/>
            </a:pPr>
            <a:r>
              <a:rPr lang="en-US" sz="3000" dirty="0" smtClean="0"/>
              <a:t>	 </a:t>
            </a:r>
            <a:r>
              <a:rPr lang="en-US" sz="3000" dirty="0"/>
              <a:t>- </a:t>
            </a:r>
            <a:r>
              <a:rPr lang="en-US" sz="3000" dirty="0" smtClean="0"/>
              <a:t>Only </a:t>
            </a:r>
            <a:r>
              <a:rPr lang="en-US" sz="3000" dirty="0"/>
              <a:t>1% of all breast </a:t>
            </a:r>
            <a:r>
              <a:rPr lang="en-US" sz="3000" dirty="0" smtClean="0"/>
              <a:t>cancer is found in men</a:t>
            </a:r>
            <a:endParaRPr lang="en-US" sz="3000" dirty="0"/>
          </a:p>
          <a:p>
            <a:pPr marL="0" indent="0">
              <a:buNone/>
            </a:pPr>
            <a:r>
              <a:rPr lang="en-US" sz="3000" b="1" u="sng" dirty="0"/>
              <a:t>Digestive Cancer</a:t>
            </a:r>
          </a:p>
          <a:p>
            <a:pPr marL="0" indent="0">
              <a:buNone/>
            </a:pPr>
            <a:r>
              <a:rPr lang="en-US" sz="3000" dirty="0"/>
              <a:t> - </a:t>
            </a:r>
            <a:r>
              <a:rPr lang="en-US" sz="3000" dirty="0" smtClean="0"/>
              <a:t>Form </a:t>
            </a:r>
            <a:r>
              <a:rPr lang="en-US" sz="3000" dirty="0"/>
              <a:t>of cancer that takes place in the digestive system </a:t>
            </a:r>
          </a:p>
          <a:p>
            <a:pPr marL="0" indent="0">
              <a:buNone/>
            </a:pPr>
            <a:r>
              <a:rPr lang="en-US" sz="3000" dirty="0"/>
              <a:t>    - </a:t>
            </a:r>
            <a:r>
              <a:rPr lang="en-US" sz="3000" dirty="0" smtClean="0"/>
              <a:t>Ex</a:t>
            </a:r>
            <a:r>
              <a:rPr lang="en-US" sz="3000" dirty="0"/>
              <a:t>: liver and pancreas cancer</a:t>
            </a:r>
          </a:p>
          <a:p>
            <a:pPr marL="0" indent="0">
              <a:buNone/>
            </a:pPr>
            <a:r>
              <a:rPr lang="en-US" sz="3000" dirty="0"/>
              <a:t>- </a:t>
            </a:r>
            <a:r>
              <a:rPr lang="en-US" sz="3000" dirty="0" smtClean="0"/>
              <a:t>Women's </a:t>
            </a:r>
            <a:r>
              <a:rPr lang="en-US" sz="3000" dirty="0"/>
              <a:t>diet and lifestyle affect risk</a:t>
            </a:r>
          </a:p>
          <a:p>
            <a:pPr marL="0" indent="0">
              <a:buNone/>
            </a:pPr>
            <a:r>
              <a:rPr lang="en-US" sz="3000" b="1" u="sng" dirty="0"/>
              <a:t>Respiratory Cancer</a:t>
            </a:r>
          </a:p>
          <a:p>
            <a:pPr marL="0" indent="0">
              <a:buNone/>
            </a:pPr>
            <a:r>
              <a:rPr lang="en-US" sz="3000" dirty="0"/>
              <a:t>- </a:t>
            </a:r>
            <a:r>
              <a:rPr lang="en-US" sz="3000" dirty="0" smtClean="0"/>
              <a:t>Form </a:t>
            </a:r>
            <a:r>
              <a:rPr lang="en-US" sz="3000" dirty="0"/>
              <a:t>of cancer that takes place in the respiratory system</a:t>
            </a:r>
          </a:p>
          <a:p>
            <a:pPr marL="0" indent="0" fontAlgn="base">
              <a:buNone/>
            </a:pPr>
            <a:r>
              <a:rPr lang="en-US" sz="3000" dirty="0" smtClean="0"/>
              <a:t>-Number </a:t>
            </a:r>
            <a:r>
              <a:rPr lang="en-US" sz="3000" dirty="0"/>
              <a:t>of women that smoke has increased, which has increased the diagnose of respiratory </a:t>
            </a:r>
            <a:endParaRPr lang="en-US" sz="3000" dirty="0" smtClean="0"/>
          </a:p>
        </p:txBody>
      </p:sp>
    </p:spTree>
    <p:extLst>
      <p:ext uri="{BB962C8B-B14F-4D97-AF65-F5344CB8AC3E}">
        <p14:creationId xmlns:p14="http://schemas.microsoft.com/office/powerpoint/2010/main" val="410898023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38" name="Picture 138" descr="A picture containing invertebrate, coelenterate, blue, animal&#10;&#10;Description generated with very high confidence">
            <a:extLst>
              <a:ext uri="{FF2B5EF4-FFF2-40B4-BE49-F238E27FC236}">
                <a16:creationId xmlns:a16="http://schemas.microsoft.com/office/drawing/2014/main" id="{D2EFFF20-BFE1-47F3-9A9C-5C7F7D1F0F4D}"/>
              </a:ext>
            </a:extLst>
          </p:cNvPr>
          <p:cNvPicPr>
            <a:picLocks noChangeAspect="1"/>
          </p:cNvPicPr>
          <p:nvPr/>
        </p:nvPicPr>
        <p:blipFill rotWithShape="1">
          <a:blip r:embed="rId3">
            <a:duotone>
              <a:schemeClr val="accent1">
                <a:shade val="45000"/>
                <a:satMod val="135000"/>
              </a:schemeClr>
              <a:prstClr val="white"/>
            </a:duotone>
          </a:blip>
          <a:srcRect l="7849" r="3728" b="-1"/>
          <a:stretch/>
        </p:blipFill>
        <p:spPr>
          <a:xfrm>
            <a:off x="6108700" y="-1"/>
            <a:ext cx="6094450" cy="6858001"/>
          </a:xfrm>
          <a:prstGeom prst="rect">
            <a:avLst/>
          </a:prstGeom>
        </p:spPr>
      </p:pic>
      <p:sp>
        <p:nvSpPr>
          <p:cNvPr id="2" name="Title 1">
            <a:extLst>
              <a:ext uri="{FF2B5EF4-FFF2-40B4-BE49-F238E27FC236}">
                <a16:creationId xmlns:a16="http://schemas.microsoft.com/office/drawing/2014/main" id="{23F6D5E8-15CF-4755-910B-1B5A1E777357}"/>
              </a:ext>
            </a:extLst>
          </p:cNvPr>
          <p:cNvSpPr>
            <a:spLocks noGrp="1"/>
          </p:cNvSpPr>
          <p:nvPr>
            <p:ph type="title" idx="4294967295"/>
          </p:nvPr>
        </p:nvSpPr>
        <p:spPr>
          <a:xfrm>
            <a:off x="273170" y="490268"/>
            <a:ext cx="5070475" cy="1558925"/>
          </a:xfrm>
        </p:spPr>
        <p:txBody>
          <a:bodyPr vert="horz" lIns="91440" tIns="45720" rIns="91440" bIns="45720" rtlCol="0" anchor="b">
            <a:normAutofit/>
          </a:bodyPr>
          <a:lstStyle/>
          <a:p>
            <a:r>
              <a:rPr lang="en-US" dirty="0"/>
              <a:t>Objective </a:t>
            </a:r>
            <a:br>
              <a:rPr lang="en-US" dirty="0"/>
            </a:br>
            <a:endParaRPr lang="en-US" dirty="0"/>
          </a:p>
        </p:txBody>
      </p:sp>
      <p:sp>
        <p:nvSpPr>
          <p:cNvPr id="137" name="TextBox 136">
            <a:extLst>
              <a:ext uri="{FF2B5EF4-FFF2-40B4-BE49-F238E27FC236}">
                <a16:creationId xmlns:a16="http://schemas.microsoft.com/office/drawing/2014/main" id="{A41797CF-4629-42AB-921E-171CADE3B7EA}"/>
              </a:ext>
            </a:extLst>
          </p:cNvPr>
          <p:cNvSpPr txBox="1"/>
          <p:nvPr/>
        </p:nvSpPr>
        <p:spPr>
          <a:xfrm>
            <a:off x="272373" y="1809151"/>
            <a:ext cx="5573507" cy="403476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spcBef>
                <a:spcPct val="20000"/>
              </a:spcBef>
              <a:spcAft>
                <a:spcPts val="600"/>
              </a:spcAft>
              <a:buClr>
                <a:schemeClr val="accent1"/>
              </a:buClr>
            </a:pPr>
            <a:r>
              <a:rPr lang="en-US" sz="2400" dirty="0">
                <a:ea typeface="+mn-lt"/>
                <a:cs typeface="+mn-lt"/>
              </a:rPr>
              <a:t>Our objective is to inform others about the widespread epidemic of cancer, concerning women..</a:t>
            </a:r>
            <a:endParaRPr lang="en-US" dirty="0">
              <a:ea typeface="+mn-lt"/>
              <a:cs typeface="+mn-lt"/>
            </a:endParaRPr>
          </a:p>
          <a:p>
            <a:pPr>
              <a:spcBef>
                <a:spcPct val="20000"/>
              </a:spcBef>
              <a:spcAft>
                <a:spcPts val="600"/>
              </a:spcAft>
              <a:buClr>
                <a:schemeClr val="accent1"/>
              </a:buClr>
            </a:pPr>
            <a:r>
              <a:rPr lang="en-US" sz="2400" dirty="0">
                <a:ea typeface="+mn-lt"/>
                <a:cs typeface="+mn-lt"/>
              </a:rPr>
              <a:t> Cancer is a serious illness that is “caused by an uncontrolled division of abnormal cells throughout the body”.</a:t>
            </a:r>
            <a:endParaRPr lang="en-US" dirty="0"/>
          </a:p>
        </p:txBody>
      </p:sp>
    </p:spTree>
    <p:extLst>
      <p:ext uri="{BB962C8B-B14F-4D97-AF65-F5344CB8AC3E}">
        <p14:creationId xmlns:p14="http://schemas.microsoft.com/office/powerpoint/2010/main" val="9485580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54047A07-72EC-41BC-A55F-C264F639FB2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E9A28016-E4D2-4D91-8FEC-2229E689F9A2}"/>
              </a:ext>
            </a:extLst>
          </p:cNvPr>
          <p:cNvPicPr>
            <a:picLocks noChangeAspect="1"/>
          </p:cNvPicPr>
          <p:nvPr/>
        </p:nvPicPr>
        <p:blipFill rotWithShape="1">
          <a:blip r:embed="rId2">
            <a:alphaModFix amt="40000"/>
          </a:blip>
          <a:srcRect t="8572" r="-2" b="-2"/>
          <a:stretch/>
        </p:blipFill>
        <p:spPr>
          <a:xfrm>
            <a:off x="20" y="10"/>
            <a:ext cx="12191980" cy="6857990"/>
          </a:xfrm>
          <a:prstGeom prst="rect">
            <a:avLst/>
          </a:prstGeom>
        </p:spPr>
      </p:pic>
      <p:sp>
        <p:nvSpPr>
          <p:cNvPr id="2" name="Title 1">
            <a:extLst>
              <a:ext uri="{FF2B5EF4-FFF2-40B4-BE49-F238E27FC236}">
                <a16:creationId xmlns:a16="http://schemas.microsoft.com/office/drawing/2014/main" id="{110EED09-1232-4FAB-9B14-B1E312544F1F}"/>
              </a:ext>
            </a:extLst>
          </p:cNvPr>
          <p:cNvSpPr>
            <a:spLocks noGrp="1"/>
          </p:cNvSpPr>
          <p:nvPr>
            <p:ph type="title"/>
          </p:nvPr>
        </p:nvSpPr>
        <p:spPr>
          <a:xfrm>
            <a:off x="522454" y="2599335"/>
            <a:ext cx="10572000" cy="1130151"/>
          </a:xfrm>
        </p:spPr>
        <p:txBody>
          <a:bodyPr vert="horz" lIns="91440" tIns="45720" rIns="91440" bIns="45720" rtlCol="0" anchor="b">
            <a:normAutofit/>
          </a:bodyPr>
          <a:lstStyle/>
          <a:p>
            <a:r>
              <a:rPr lang="en-US" sz="5400" dirty="0"/>
              <a:t>Results</a:t>
            </a:r>
          </a:p>
        </p:txBody>
      </p:sp>
    </p:spTree>
    <p:extLst>
      <p:ext uri="{BB962C8B-B14F-4D97-AF65-F5344CB8AC3E}">
        <p14:creationId xmlns:p14="http://schemas.microsoft.com/office/powerpoint/2010/main" val="3343327263"/>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6">
            <a:extLst>
              <a:ext uri="{FF2B5EF4-FFF2-40B4-BE49-F238E27FC236}">
                <a16:creationId xmlns:a16="http://schemas.microsoft.com/office/drawing/2014/main" id="{C60D8E68-3C34-4C0E-AD3E-80B283FF36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1466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2" descr="A screenshot of a cell phone&#10;&#10;Description generated with very high confidence">
            <a:extLst>
              <a:ext uri="{FF2B5EF4-FFF2-40B4-BE49-F238E27FC236}">
                <a16:creationId xmlns:a16="http://schemas.microsoft.com/office/drawing/2014/main" id="{B37F0F18-880B-4987-BD00-19639AB0A4A7}"/>
              </a:ext>
            </a:extLst>
          </p:cNvPr>
          <p:cNvPicPr>
            <a:picLocks noChangeAspect="1"/>
          </p:cNvPicPr>
          <p:nvPr/>
        </p:nvPicPr>
        <p:blipFill rotWithShape="1">
          <a:blip r:embed="rId2"/>
          <a:srcRect t="9942" r="-164" b="5848"/>
          <a:stretch/>
        </p:blipFill>
        <p:spPr>
          <a:xfrm>
            <a:off x="957072" y="998772"/>
            <a:ext cx="10277856" cy="4860455"/>
          </a:xfrm>
          <a:prstGeom prst="rect">
            <a:avLst/>
          </a:prstGeom>
        </p:spPr>
      </p:pic>
      <p:sp>
        <p:nvSpPr>
          <p:cNvPr id="11" name="Rounded Rectangle 14">
            <a:extLst>
              <a:ext uri="{FF2B5EF4-FFF2-40B4-BE49-F238E27FC236}">
                <a16:creationId xmlns:a16="http://schemas.microsoft.com/office/drawing/2014/main" id="{7188AEC5-C3B6-4F84-960F-0246A53F71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643467"/>
            <a:ext cx="10917814" cy="5571066"/>
          </a:xfrm>
          <a:prstGeom prst="roundRect">
            <a:avLst>
              <a:gd name="adj" fmla="val 3513"/>
            </a:avLst>
          </a:pr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56F8B546-4F50-4018-A847-549A7D8DDE62}"/>
              </a:ext>
            </a:extLst>
          </p:cNvPr>
          <p:cNvSpPr txBox="1"/>
          <p:nvPr/>
        </p:nvSpPr>
        <p:spPr>
          <a:xfrm>
            <a:off x="785004" y="6349042"/>
            <a:ext cx="344769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American Cancer Society</a:t>
            </a:r>
          </a:p>
        </p:txBody>
      </p:sp>
    </p:spTree>
    <p:extLst>
      <p:ext uri="{BB962C8B-B14F-4D97-AF65-F5344CB8AC3E}">
        <p14:creationId xmlns:p14="http://schemas.microsoft.com/office/powerpoint/2010/main" val="3416650870"/>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9"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31" name="Rectangle 30">
            <a:extLst>
              <a:ext uri="{FF2B5EF4-FFF2-40B4-BE49-F238E27FC236}">
                <a16:creationId xmlns:a16="http://schemas.microsoft.com/office/drawing/2014/main" id="{35C44DBB-AD7C-4682-B258-6367305D207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ABFC180-D688-4DFF-AF9A-21DCBE0903F1}"/>
              </a:ext>
            </a:extLst>
          </p:cNvPr>
          <p:cNvSpPr>
            <a:spLocks noGrp="1"/>
          </p:cNvSpPr>
          <p:nvPr>
            <p:ph type="title"/>
          </p:nvPr>
        </p:nvSpPr>
        <p:spPr>
          <a:xfrm>
            <a:off x="965200" y="1218476"/>
            <a:ext cx="3187318" cy="4421050"/>
          </a:xfrm>
          <a:effectLst/>
        </p:spPr>
        <p:txBody>
          <a:bodyPr vert="horz" lIns="91440" tIns="45720" rIns="91440" bIns="45720" rtlCol="0" anchor="ctr">
            <a:noAutofit/>
          </a:bodyPr>
          <a:lstStyle/>
          <a:p>
            <a:pPr algn="r"/>
            <a:r>
              <a:rPr lang="en-US" sz="3200" dirty="0">
                <a:solidFill>
                  <a:schemeClr val="tx1"/>
                </a:solidFill>
              </a:rPr>
              <a:t>Methodology/Approach</a:t>
            </a:r>
          </a:p>
        </p:txBody>
      </p:sp>
      <p:cxnSp>
        <p:nvCxnSpPr>
          <p:cNvPr id="33" name="Straight Connector 32">
            <a:extLst>
              <a:ext uri="{FF2B5EF4-FFF2-40B4-BE49-F238E27FC236}">
                <a16:creationId xmlns:a16="http://schemas.microsoft.com/office/drawing/2014/main" id="{A1CED323-FAF0-4E0B-8717-FC1F468A28FE}"/>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F391015-B006-4B87-846A-A3D0400E1849}"/>
              </a:ext>
            </a:extLst>
          </p:cNvPr>
          <p:cNvSpPr txBox="1"/>
          <p:nvPr/>
        </p:nvSpPr>
        <p:spPr>
          <a:xfrm>
            <a:off x="5146751" y="1218475"/>
            <a:ext cx="6080050" cy="4421051"/>
          </a:xfrm>
          <a:prstGeom prst="rect">
            <a:avLst/>
          </a:prstGeom>
          <a:effectLst/>
        </p:spPr>
        <p:txBody>
          <a:bodyPr rot="0" spcFirstLastPara="0" vertOverflow="overflow" horzOverflow="overflow" vert="horz" lIns="91440" tIns="45720" rIns="91440" bIns="45720" numCol="1" spcCol="0" rtlCol="0" fromWordArt="0" anchor="ctr" anchorCtr="0" forceAA="0" compatLnSpc="1">
            <a:prstTxWarp prst="textNoShape">
              <a:avLst/>
            </a:prstTxWarp>
            <a:noAutofit/>
          </a:bodyPr>
          <a:lstStyle/>
          <a:p>
            <a:pPr>
              <a:spcBef>
                <a:spcPct val="20000"/>
              </a:spcBef>
              <a:spcAft>
                <a:spcPts val="600"/>
              </a:spcAft>
              <a:buClr>
                <a:schemeClr val="accent1"/>
              </a:buClr>
            </a:pPr>
            <a:r>
              <a:rPr lang="en-US" sz="2800" dirty="0"/>
              <a:t>We started off by learning the basics of Python, the coding language, and delved deeper into how we can use libraries to create data frames and even how to plot graphs from them. After using the correct commands, which is shown in the next slide, we were able to create a graph for cancer types based on a data file.</a:t>
            </a:r>
          </a:p>
        </p:txBody>
      </p:sp>
    </p:spTree>
    <p:extLst>
      <p:ext uri="{BB962C8B-B14F-4D97-AF65-F5344CB8AC3E}">
        <p14:creationId xmlns:p14="http://schemas.microsoft.com/office/powerpoint/2010/main" val="590302832"/>
      </p:ext>
    </p:extLst>
  </p:cSld>
  <p:clrMapOvr>
    <a:masterClrMapping/>
  </p:clrMapOvr>
  <p:transition spd="slow">
    <p:comb/>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95911B69-FAC0-4C53-ABF8-0C0398C8476D}">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BFFF5A01-D0F9-42B3-9083-675A5376B5C9}">
  <ds:schemaRefs>
    <ds:schemaRef ds:uri="http://schemas.microsoft.com/sharepoint/v3/contenttype/forms"/>
  </ds:schemaRefs>
</ds:datastoreItem>
</file>

<file path=customXml/itemProps3.xml><?xml version="1.0" encoding="utf-8"?>
<ds:datastoreItem xmlns:ds="http://schemas.openxmlformats.org/officeDocument/2006/customXml" ds:itemID="{549A5C64-37D3-4B3C-BFA0-9228D4419E7B}">
  <ds:schemaRefs>
    <ds:schemaRef ds:uri="http://purl.org/dc/elements/1.1/"/>
    <ds:schemaRef ds:uri="http://schemas.microsoft.com/office/2006/metadata/properties"/>
    <ds:schemaRef ds:uri="http://purl.org/dc/dcmitype/"/>
    <ds:schemaRef ds:uri="http://purl.org/dc/terms/"/>
    <ds:schemaRef ds:uri="http://www.w3.org/XML/1998/namespace"/>
    <ds:schemaRef ds:uri="16c05727-aa75-4e4a-9b5f-8a80a1165891"/>
    <ds:schemaRef ds:uri="http://schemas.microsoft.com/office/2006/documentManagement/types"/>
    <ds:schemaRef ds:uri="http://schemas.openxmlformats.org/package/2006/metadata/core-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Quotable</Template>
  <TotalTime>0</TotalTime>
  <Words>333</Words>
  <Application>Microsoft Office PowerPoint</Application>
  <PresentationFormat>Widescreen</PresentationFormat>
  <Paragraphs>70</Paragraphs>
  <Slides>17</Slides>
  <Notes>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Bahnschrift Light</vt:lpstr>
      <vt:lpstr>Bookman Old Style</vt:lpstr>
      <vt:lpstr>Calibri</vt:lpstr>
      <vt:lpstr>Century Gothic</vt:lpstr>
      <vt:lpstr>Wingdings 2</vt:lpstr>
      <vt:lpstr>Quotable</vt:lpstr>
      <vt:lpstr>Cancer Cases</vt:lpstr>
      <vt:lpstr>Agenda</vt:lpstr>
      <vt:lpstr>Introduction</vt:lpstr>
      <vt:lpstr>PowerPoint Presentation</vt:lpstr>
      <vt:lpstr>Breast Cancer Digestive Cancer Respiratory Cancer </vt:lpstr>
      <vt:lpstr>Objective  </vt:lpstr>
      <vt:lpstr>Results</vt:lpstr>
      <vt:lpstr>PowerPoint Presentation</vt:lpstr>
      <vt:lpstr>Methodology/Approach</vt:lpstr>
      <vt:lpstr>PowerPoint Presentation</vt:lpstr>
      <vt:lpstr>How Did We Interpret Our Graph?</vt:lpstr>
      <vt:lpstr>How cancer affects different races</vt:lpstr>
      <vt:lpstr>PowerPoint Presentation</vt:lpstr>
      <vt:lpstr>How cancer affects ages</vt:lpstr>
      <vt:lpstr>BE AWARE</vt:lpstr>
      <vt:lpstr>Works Cited</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Agency Quotable Design</dc:title>
  <dc:creator/>
  <cp:lastModifiedBy/>
  <cp:revision>1</cp:revision>
  <dcterms:created xsi:type="dcterms:W3CDTF">2019-05-13T07:44:42Z</dcterms:created>
  <dcterms:modified xsi:type="dcterms:W3CDTF">2019-08-02T15:50:58Z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